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6"/>
  </p:sldMasterIdLst>
  <p:notesMasterIdLst>
    <p:notesMasterId r:id="rId59"/>
  </p:notesMasterIdLst>
  <p:handoutMasterIdLst>
    <p:handoutMasterId r:id="rId60"/>
  </p:handoutMasterIdLst>
  <p:sldIdLst>
    <p:sldId id="258" r:id="rId7"/>
    <p:sldId id="285" r:id="rId8"/>
    <p:sldId id="259" r:id="rId9"/>
    <p:sldId id="263" r:id="rId10"/>
    <p:sldId id="347" r:id="rId11"/>
    <p:sldId id="282" r:id="rId12"/>
    <p:sldId id="328" r:id="rId13"/>
    <p:sldId id="329" r:id="rId14"/>
    <p:sldId id="295" r:id="rId15"/>
    <p:sldId id="264" r:id="rId16"/>
    <p:sldId id="368" r:id="rId17"/>
    <p:sldId id="367" r:id="rId18"/>
    <p:sldId id="340" r:id="rId19"/>
    <p:sldId id="341" r:id="rId20"/>
    <p:sldId id="348" r:id="rId21"/>
    <p:sldId id="342" r:id="rId22"/>
    <p:sldId id="265" r:id="rId23"/>
    <p:sldId id="283" r:id="rId24"/>
    <p:sldId id="297" r:id="rId25"/>
    <p:sldId id="318" r:id="rId26"/>
    <p:sldId id="304" r:id="rId27"/>
    <p:sldId id="349" r:id="rId28"/>
    <p:sldId id="345" r:id="rId29"/>
    <p:sldId id="307" r:id="rId30"/>
    <p:sldId id="284" r:id="rId31"/>
    <p:sldId id="267" r:id="rId32"/>
    <p:sldId id="268" r:id="rId33"/>
    <p:sldId id="270" r:id="rId34"/>
    <p:sldId id="276" r:id="rId35"/>
    <p:sldId id="333" r:id="rId36"/>
    <p:sldId id="288" r:id="rId37"/>
    <p:sldId id="336" r:id="rId38"/>
    <p:sldId id="350" r:id="rId39"/>
    <p:sldId id="353" r:id="rId40"/>
    <p:sldId id="351" r:id="rId41"/>
    <p:sldId id="352" r:id="rId42"/>
    <p:sldId id="337" r:id="rId43"/>
    <p:sldId id="366" r:id="rId44"/>
    <p:sldId id="338" r:id="rId45"/>
    <p:sldId id="359" r:id="rId46"/>
    <p:sldId id="360" r:id="rId47"/>
    <p:sldId id="362" r:id="rId48"/>
    <p:sldId id="363" r:id="rId49"/>
    <p:sldId id="316" r:id="rId50"/>
    <p:sldId id="334" r:id="rId51"/>
    <p:sldId id="335" r:id="rId52"/>
    <p:sldId id="321" r:id="rId53"/>
    <p:sldId id="365" r:id="rId54"/>
    <p:sldId id="325" r:id="rId55"/>
    <p:sldId id="330" r:id="rId56"/>
    <p:sldId id="331" r:id="rId57"/>
    <p:sldId id="290" r:id="rId58"/>
  </p:sldIdLst>
  <p:sldSz cx="9144000" cy="6858000" type="screen4x3"/>
  <p:notesSz cx="6858000" cy="91995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94660"/>
  </p:normalViewPr>
  <p:slideViewPr>
    <p:cSldViewPr>
      <p:cViewPr varScale="1">
        <p:scale>
          <a:sx n="123" d="100"/>
          <a:sy n="123" d="100"/>
        </p:scale>
        <p:origin x="11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customXml" Target="../customXml/item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DF2EFE3-B42E-4182-8DBD-0A0E5B074157}"/>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1747" name="Rectangle 3">
            <a:extLst>
              <a:ext uri="{FF2B5EF4-FFF2-40B4-BE49-F238E27FC236}">
                <a16:creationId xmlns:a16="http://schemas.microsoft.com/office/drawing/2014/main" id="{0A463E69-E7B2-462B-8025-5E84DBA3872D}"/>
              </a:ext>
            </a:extLst>
          </p:cNvPr>
          <p:cNvSpPr>
            <a:spLocks noGrp="1" noChangeArrowheads="1"/>
          </p:cNvSpPr>
          <p:nvPr>
            <p:ph type="dt" sz="quarter"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1748" name="Rectangle 4">
            <a:extLst>
              <a:ext uri="{FF2B5EF4-FFF2-40B4-BE49-F238E27FC236}">
                <a16:creationId xmlns:a16="http://schemas.microsoft.com/office/drawing/2014/main" id="{8CC05ADA-5D96-4C20-9A19-A721CFFBCFE6}"/>
              </a:ext>
            </a:extLst>
          </p:cNvPr>
          <p:cNvSpPr>
            <a:spLocks noGrp="1" noChangeArrowheads="1"/>
          </p:cNvSpPr>
          <p:nvPr>
            <p:ph type="ftr" sz="quarter" idx="2"/>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1749" name="Rectangle 5">
            <a:extLst>
              <a:ext uri="{FF2B5EF4-FFF2-40B4-BE49-F238E27FC236}">
                <a16:creationId xmlns:a16="http://schemas.microsoft.com/office/drawing/2014/main" id="{BEF7273A-5A69-4940-A825-FB2D5B145197}"/>
              </a:ext>
            </a:extLst>
          </p:cNvPr>
          <p:cNvSpPr>
            <a:spLocks noGrp="1" noChangeArrowheads="1"/>
          </p:cNvSpPr>
          <p:nvPr>
            <p:ph type="sldNum" sz="quarter" idx="3"/>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E8045A0-54C2-432A-9591-44B58C86F5E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3EE984-2AE9-46CC-B911-D2F929984B47}"/>
              </a:ext>
            </a:extLst>
          </p:cNvPr>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C5D1E74-0732-4ED5-9915-ECB199FD2E97}"/>
              </a:ext>
            </a:extLst>
          </p:cNvPr>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pPr>
              <a:defRPr/>
            </a:pPr>
            <a:fld id="{CCF7C351-7E57-4626-8460-8982F35AB245}" type="datetimeFigureOut">
              <a:rPr lang="en-US"/>
              <a:pPr>
                <a:defRPr/>
              </a:pPr>
              <a:t>9/17/2019</a:t>
            </a:fld>
            <a:endParaRPr lang="en-US"/>
          </a:p>
        </p:txBody>
      </p:sp>
      <p:sp>
        <p:nvSpPr>
          <p:cNvPr id="4" name="Slide Image Placeholder 3">
            <a:extLst>
              <a:ext uri="{FF2B5EF4-FFF2-40B4-BE49-F238E27FC236}">
                <a16:creationId xmlns:a16="http://schemas.microsoft.com/office/drawing/2014/main" id="{72ED075C-0821-43AB-8B28-0CCB4ECAC40D}"/>
              </a:ext>
            </a:extLst>
          </p:cNvPr>
          <p:cNvSpPr>
            <a:spLocks noGrp="1" noRot="1" noChangeAspect="1"/>
          </p:cNvSpPr>
          <p:nvPr>
            <p:ph type="sldImg" idx="2"/>
          </p:nvPr>
        </p:nvSpPr>
        <p:spPr>
          <a:xfrm>
            <a:off x="1358900" y="1149350"/>
            <a:ext cx="4140200" cy="3105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02B16A3-50F2-4852-ADE1-292611809A32}"/>
              </a:ext>
            </a:extLst>
          </p:cNvPr>
          <p:cNvSpPr>
            <a:spLocks noGrp="1"/>
          </p:cNvSpPr>
          <p:nvPr>
            <p:ph type="body" sz="quarter" idx="3"/>
          </p:nvPr>
        </p:nvSpPr>
        <p:spPr>
          <a:xfrm>
            <a:off x="685800" y="4427538"/>
            <a:ext cx="5486400" cy="36226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E2B9C2E-33D8-4B40-BBFC-00ED37A4C599}"/>
              </a:ext>
            </a:extLst>
          </p:cNvPr>
          <p:cNvSpPr>
            <a:spLocks noGrp="1"/>
          </p:cNvSpPr>
          <p:nvPr>
            <p:ph type="ftr" sz="quarter" idx="4"/>
          </p:nvPr>
        </p:nvSpPr>
        <p:spPr>
          <a:xfrm>
            <a:off x="0" y="8737600"/>
            <a:ext cx="2971800" cy="4619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2E027FF-CF02-4483-B42D-2001B9F62AC5}"/>
              </a:ext>
            </a:extLst>
          </p:cNvPr>
          <p:cNvSpPr>
            <a:spLocks noGrp="1"/>
          </p:cNvSpPr>
          <p:nvPr>
            <p:ph type="sldNum" sz="quarter" idx="5"/>
          </p:nvPr>
        </p:nvSpPr>
        <p:spPr>
          <a:xfrm>
            <a:off x="3884613" y="8737600"/>
            <a:ext cx="2971800" cy="461963"/>
          </a:xfrm>
          <a:prstGeom prst="rect">
            <a:avLst/>
          </a:prstGeom>
        </p:spPr>
        <p:txBody>
          <a:bodyPr vert="horz" lIns="91440" tIns="45720" rIns="91440" bIns="45720" rtlCol="0" anchor="b"/>
          <a:lstStyle>
            <a:lvl1pPr algn="r">
              <a:defRPr sz="1200"/>
            </a:lvl1pPr>
          </a:lstStyle>
          <a:p>
            <a:pPr>
              <a:defRPr/>
            </a:pPr>
            <a:fld id="{F9D1F915-3E73-4645-A0C1-D853D425E9D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D154538-5E80-409A-BE0A-68C6D84D4A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ACE23F2-6606-48AF-85AF-5E5516311D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64ADC8F8-8BB2-413E-8714-40C353FE13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1EA866-ADCD-481C-B40B-20BC21D65B07}" type="slidenum">
              <a:rPr lang="en-US" altLang="en-US" smtClean="0"/>
              <a:pPr/>
              <a:t>37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022F7719-A315-4971-B3C3-0F20EEB5680C}"/>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5" name="Rectangle 20">
            <a:extLst>
              <a:ext uri="{FF2B5EF4-FFF2-40B4-BE49-F238E27FC236}">
                <a16:creationId xmlns:a16="http://schemas.microsoft.com/office/drawing/2014/main" id="{7C7515FF-5146-4E9C-8E91-7B26FEEF694F}"/>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6" name="Rectangle 21">
            <a:extLst>
              <a:ext uri="{FF2B5EF4-FFF2-40B4-BE49-F238E27FC236}">
                <a16:creationId xmlns:a16="http://schemas.microsoft.com/office/drawing/2014/main" id="{12831B0C-E7BB-45F1-BAAA-3E2CFAEF6E21}"/>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7" name="Rectangle 23">
            <a:extLst>
              <a:ext uri="{FF2B5EF4-FFF2-40B4-BE49-F238E27FC236}">
                <a16:creationId xmlns:a16="http://schemas.microsoft.com/office/drawing/2014/main" id="{EEAFD7C8-002B-4CDC-9248-9CCCE55BF24C}"/>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 name="Rectangle 9">
            <a:extLst>
              <a:ext uri="{FF2B5EF4-FFF2-40B4-BE49-F238E27FC236}">
                <a16:creationId xmlns:a16="http://schemas.microsoft.com/office/drawing/2014/main" id="{D3DB5300-3502-4F3B-857D-21FFB2BEDCE8}"/>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1" name="Straight Connector 10">
            <a:extLst>
              <a:ext uri="{FF2B5EF4-FFF2-40B4-BE49-F238E27FC236}">
                <a16:creationId xmlns:a16="http://schemas.microsoft.com/office/drawing/2014/main" id="{A4645607-283C-4D0B-9468-EE115D7FB4EE}"/>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latin typeface="Arial" charset="0"/>
            </a:endParaRPr>
          </a:p>
        </p:txBody>
      </p:sp>
      <p:sp>
        <p:nvSpPr>
          <p:cNvPr id="12" name="Rectangle 11">
            <a:extLst>
              <a:ext uri="{FF2B5EF4-FFF2-40B4-BE49-F238E27FC236}">
                <a16:creationId xmlns:a16="http://schemas.microsoft.com/office/drawing/2014/main" id="{FEC11542-FA13-409C-B196-21B73519BE61}"/>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3" name="Oval 12">
            <a:extLst>
              <a:ext uri="{FF2B5EF4-FFF2-40B4-BE49-F238E27FC236}">
                <a16:creationId xmlns:a16="http://schemas.microsoft.com/office/drawing/2014/main" id="{69123A6E-424A-4ACA-BE3A-70E287E00739}"/>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04B93103-05D5-48C2-AE47-0DD5A6A1DC60}"/>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1375A42D-7377-4A54-93D4-397F06814075}"/>
              </a:ext>
            </a:extLst>
          </p:cNvPr>
          <p:cNvSpPr>
            <a:spLocks noGrp="1"/>
          </p:cNvSpPr>
          <p:nvPr>
            <p:ph type="dt" sz="half" idx="10"/>
          </p:nvPr>
        </p:nvSpPr>
        <p:spPr/>
        <p:txBody>
          <a:bodyPr/>
          <a:lstStyle>
            <a:lvl1pPr>
              <a:defRPr/>
            </a:lvl1pPr>
          </a:lstStyle>
          <a:p>
            <a:pPr>
              <a:defRPr/>
            </a:pPr>
            <a:endParaRPr lang="en-US"/>
          </a:p>
        </p:txBody>
      </p:sp>
      <p:sp>
        <p:nvSpPr>
          <p:cNvPr id="16" name="Footer Placeholder 16">
            <a:extLst>
              <a:ext uri="{FF2B5EF4-FFF2-40B4-BE49-F238E27FC236}">
                <a16:creationId xmlns:a16="http://schemas.microsoft.com/office/drawing/2014/main" id="{6ED23768-1431-44B7-950F-CA3D181D0C46}"/>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BC3D303C-2022-4409-A9B3-43CD13CD3C99}"/>
              </a:ext>
            </a:extLst>
          </p:cNvPr>
          <p:cNvSpPr>
            <a:spLocks noGrp="1"/>
          </p:cNvSpPr>
          <p:nvPr>
            <p:ph type="sldNum" sz="quarter" idx="12"/>
          </p:nvPr>
        </p:nvSpPr>
        <p:spPr>
          <a:xfrm>
            <a:off x="4343400" y="2198688"/>
            <a:ext cx="457200" cy="441325"/>
          </a:xfrm>
        </p:spPr>
        <p:txBody>
          <a:bodyPr/>
          <a:lstStyle>
            <a:lvl1pPr>
              <a:defRPr/>
            </a:lvl1pPr>
          </a:lstStyle>
          <a:p>
            <a:pPr>
              <a:defRPr/>
            </a:pPr>
            <a:fld id="{1DA8F24A-FBC6-4268-BB98-1D9DF6559AB3}" type="slidenum">
              <a:rPr lang="en-US" altLang="en-US"/>
              <a:pPr>
                <a:defRPr/>
              </a:pPr>
              <a:t>‹#›</a:t>
            </a:fld>
            <a:endParaRPr lang="en-US" altLang="en-US" dirty="0"/>
          </a:p>
        </p:txBody>
      </p:sp>
    </p:spTree>
    <p:extLst>
      <p:ext uri="{BB962C8B-B14F-4D97-AF65-F5344CB8AC3E}">
        <p14:creationId xmlns:p14="http://schemas.microsoft.com/office/powerpoint/2010/main" val="36957745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875AE-355A-4756-887E-1EE55A3A126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5715030-79FD-429E-8AD2-6A4CEF3320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5F7DF6-B0FA-4E4E-9CB8-81B5D50189B7}"/>
              </a:ext>
            </a:extLst>
          </p:cNvPr>
          <p:cNvSpPr>
            <a:spLocks noGrp="1"/>
          </p:cNvSpPr>
          <p:nvPr>
            <p:ph type="sldNum" sz="quarter" idx="12"/>
          </p:nvPr>
        </p:nvSpPr>
        <p:spPr/>
        <p:txBody>
          <a:bodyPr/>
          <a:lstStyle>
            <a:lvl1pPr>
              <a:defRPr/>
            </a:lvl1pPr>
          </a:lstStyle>
          <a:p>
            <a:pPr>
              <a:defRPr/>
            </a:pPr>
            <a:fld id="{990863B2-6DB9-4533-AA58-5F3787BA9B9F}" type="slidenum">
              <a:rPr lang="en-US" altLang="en-US"/>
              <a:pPr>
                <a:defRPr/>
              </a:pPr>
              <a:t>‹#›</a:t>
            </a:fld>
            <a:endParaRPr lang="en-US" altLang="en-US" dirty="0"/>
          </a:p>
        </p:txBody>
      </p:sp>
    </p:spTree>
    <p:extLst>
      <p:ext uri="{BB962C8B-B14F-4D97-AF65-F5344CB8AC3E}">
        <p14:creationId xmlns:p14="http://schemas.microsoft.com/office/powerpoint/2010/main" val="318056195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68311D5C-8346-479B-8117-6DC65FF8054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5" name="Rectangle 20">
            <a:extLst>
              <a:ext uri="{FF2B5EF4-FFF2-40B4-BE49-F238E27FC236}">
                <a16:creationId xmlns:a16="http://schemas.microsoft.com/office/drawing/2014/main" id="{0C6B431D-F883-4489-8C0E-15881B68549A}"/>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6" name="Rectangle 21">
            <a:extLst>
              <a:ext uri="{FF2B5EF4-FFF2-40B4-BE49-F238E27FC236}">
                <a16:creationId xmlns:a16="http://schemas.microsoft.com/office/drawing/2014/main" id="{0A914FA5-B122-4459-86DD-E2B3AC1F0B75}"/>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7" name="Rectangle 23">
            <a:extLst>
              <a:ext uri="{FF2B5EF4-FFF2-40B4-BE49-F238E27FC236}">
                <a16:creationId xmlns:a16="http://schemas.microsoft.com/office/drawing/2014/main" id="{9AB1B524-133F-4CE9-B3EC-034D9E3F890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8" name="Rectangle 7">
            <a:extLst>
              <a:ext uri="{FF2B5EF4-FFF2-40B4-BE49-F238E27FC236}">
                <a16:creationId xmlns:a16="http://schemas.microsoft.com/office/drawing/2014/main" id="{5626432D-B377-4642-8E98-305C446041B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9" name="Rectangle 8">
            <a:extLst>
              <a:ext uri="{FF2B5EF4-FFF2-40B4-BE49-F238E27FC236}">
                <a16:creationId xmlns:a16="http://schemas.microsoft.com/office/drawing/2014/main" id="{1AB52037-A696-49CC-9B32-F6410D91EC6F}"/>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0" name="Straight Connector 9">
            <a:extLst>
              <a:ext uri="{FF2B5EF4-FFF2-40B4-BE49-F238E27FC236}">
                <a16:creationId xmlns:a16="http://schemas.microsoft.com/office/drawing/2014/main" id="{A68288AB-6833-4933-9138-17199EA26915}"/>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latin typeface="Arial" charset="0"/>
            </a:endParaRPr>
          </a:p>
        </p:txBody>
      </p:sp>
      <p:sp>
        <p:nvSpPr>
          <p:cNvPr id="11" name="Oval 10">
            <a:extLst>
              <a:ext uri="{FF2B5EF4-FFF2-40B4-BE49-F238E27FC236}">
                <a16:creationId xmlns:a16="http://schemas.microsoft.com/office/drawing/2014/main" id="{D4F78F26-0E81-4D1F-9FA5-4B07B0BFF488}"/>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Oval 11">
            <a:extLst>
              <a:ext uri="{FF2B5EF4-FFF2-40B4-BE49-F238E27FC236}">
                <a16:creationId xmlns:a16="http://schemas.microsoft.com/office/drawing/2014/main" id="{A7CD5C14-D0C1-485C-9820-B81E23A185E4}"/>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DC6B0514-9AF5-4AEC-9B34-D040FC00D90E}"/>
              </a:ext>
            </a:extLst>
          </p:cNvPr>
          <p:cNvSpPr>
            <a:spLocks noGrp="1"/>
          </p:cNvSpPr>
          <p:nvPr>
            <p:ph type="sldNum" sz="quarter" idx="10"/>
          </p:nvPr>
        </p:nvSpPr>
        <p:spPr>
          <a:xfrm>
            <a:off x="6915150" y="3009900"/>
            <a:ext cx="457200" cy="441325"/>
          </a:xfrm>
        </p:spPr>
        <p:txBody>
          <a:bodyPr/>
          <a:lstStyle>
            <a:lvl1pPr>
              <a:defRPr/>
            </a:lvl1pPr>
          </a:lstStyle>
          <a:p>
            <a:pPr>
              <a:defRPr/>
            </a:pPr>
            <a:fld id="{8BF2829E-D11B-4A3F-ACC8-FEECFDBF6F89}" type="slidenum">
              <a:rPr lang="en-US" altLang="en-US"/>
              <a:pPr>
                <a:defRPr/>
              </a:pPr>
              <a:t>‹#›</a:t>
            </a:fld>
            <a:endParaRPr lang="en-US" altLang="en-US" dirty="0"/>
          </a:p>
        </p:txBody>
      </p:sp>
      <p:sp>
        <p:nvSpPr>
          <p:cNvPr id="14" name="Date Placeholder 3">
            <a:extLst>
              <a:ext uri="{FF2B5EF4-FFF2-40B4-BE49-F238E27FC236}">
                <a16:creationId xmlns:a16="http://schemas.microsoft.com/office/drawing/2014/main" id="{0AB9720A-A066-49DB-9F8D-B4F55052340B}"/>
              </a:ext>
            </a:extLst>
          </p:cNvPr>
          <p:cNvSpPr>
            <a:spLocks noGrp="1"/>
          </p:cNvSpPr>
          <p:nvPr>
            <p:ph type="dt" sz="half" idx="11"/>
          </p:nvPr>
        </p:nvSpPr>
        <p:spPr/>
        <p:txBody>
          <a:bodyPr/>
          <a:lstStyle>
            <a:lvl1pPr>
              <a:defRPr/>
            </a:lvl1pPr>
          </a:lstStyle>
          <a:p>
            <a:pPr>
              <a:defRPr/>
            </a:pPr>
            <a:endParaRPr lang="en-US"/>
          </a:p>
        </p:txBody>
      </p:sp>
      <p:sp>
        <p:nvSpPr>
          <p:cNvPr id="15" name="Footer Placeholder 4">
            <a:extLst>
              <a:ext uri="{FF2B5EF4-FFF2-40B4-BE49-F238E27FC236}">
                <a16:creationId xmlns:a16="http://schemas.microsoft.com/office/drawing/2014/main" id="{33B012D7-3329-4F7A-92DF-D48BCC2763FF}"/>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256915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CB36C-9657-4A39-8D7E-7985BCE7637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94400C9-FB09-41A3-9837-77C2C96578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6EDCED-FB66-476F-A4A6-A79ACBACD0C9}"/>
              </a:ext>
            </a:extLst>
          </p:cNvPr>
          <p:cNvSpPr>
            <a:spLocks noGrp="1"/>
          </p:cNvSpPr>
          <p:nvPr>
            <p:ph type="sldNum" sz="quarter" idx="12"/>
          </p:nvPr>
        </p:nvSpPr>
        <p:spPr>
          <a:xfrm>
            <a:off x="4362450" y="1027113"/>
            <a:ext cx="457200" cy="441325"/>
          </a:xfrm>
        </p:spPr>
        <p:txBody>
          <a:bodyPr/>
          <a:lstStyle>
            <a:lvl1pPr>
              <a:defRPr/>
            </a:lvl1pPr>
          </a:lstStyle>
          <a:p>
            <a:pPr>
              <a:defRPr/>
            </a:pPr>
            <a:fld id="{C2CFB41A-FF67-42D4-A51C-F123974B6F74}" type="slidenum">
              <a:rPr lang="en-US" altLang="en-US"/>
              <a:pPr>
                <a:defRPr/>
              </a:pPr>
              <a:t>‹#›</a:t>
            </a:fld>
            <a:endParaRPr lang="en-US" altLang="en-US" dirty="0"/>
          </a:p>
        </p:txBody>
      </p:sp>
    </p:spTree>
    <p:extLst>
      <p:ext uri="{BB962C8B-B14F-4D97-AF65-F5344CB8AC3E}">
        <p14:creationId xmlns:p14="http://schemas.microsoft.com/office/powerpoint/2010/main" val="14961904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1562D62A-6B99-40B4-B456-F51B713377DB}"/>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5" name="Rectangle 20">
            <a:extLst>
              <a:ext uri="{FF2B5EF4-FFF2-40B4-BE49-F238E27FC236}">
                <a16:creationId xmlns:a16="http://schemas.microsoft.com/office/drawing/2014/main" id="{8E1639A8-AA4C-4056-BE06-00E7E86B5C4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6" name="Rectangle 21">
            <a:extLst>
              <a:ext uri="{FF2B5EF4-FFF2-40B4-BE49-F238E27FC236}">
                <a16:creationId xmlns:a16="http://schemas.microsoft.com/office/drawing/2014/main" id="{40F56C00-EAF0-4FD6-A29C-4D92392D99AA}"/>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7" name="Rectangle 23">
            <a:extLst>
              <a:ext uri="{FF2B5EF4-FFF2-40B4-BE49-F238E27FC236}">
                <a16:creationId xmlns:a16="http://schemas.microsoft.com/office/drawing/2014/main" id="{74A3D459-3DF8-4AF7-BB84-F0E60A4F30CA}"/>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8" name="Rectangle 24">
            <a:extLst>
              <a:ext uri="{FF2B5EF4-FFF2-40B4-BE49-F238E27FC236}">
                <a16:creationId xmlns:a16="http://schemas.microsoft.com/office/drawing/2014/main" id="{225022D7-8488-47EB-B0A2-A1712160ED64}"/>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9" name="Rectangle 25">
            <a:extLst>
              <a:ext uri="{FF2B5EF4-FFF2-40B4-BE49-F238E27FC236}">
                <a16:creationId xmlns:a16="http://schemas.microsoft.com/office/drawing/2014/main" id="{84BBC0FB-3A3B-4634-98EC-7E792B42D653}"/>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 name="Rectangle 9">
            <a:extLst>
              <a:ext uri="{FF2B5EF4-FFF2-40B4-BE49-F238E27FC236}">
                <a16:creationId xmlns:a16="http://schemas.microsoft.com/office/drawing/2014/main" id="{AD087AF2-8EF9-4CF4-9DA2-5392431BA715}"/>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1" name="Rectangle 10">
            <a:extLst>
              <a:ext uri="{FF2B5EF4-FFF2-40B4-BE49-F238E27FC236}">
                <a16:creationId xmlns:a16="http://schemas.microsoft.com/office/drawing/2014/main" id="{BABCFA8E-6084-4C81-BE3E-A06BF4DD1C79}"/>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2" name="Straight Connector 11">
            <a:extLst>
              <a:ext uri="{FF2B5EF4-FFF2-40B4-BE49-F238E27FC236}">
                <a16:creationId xmlns:a16="http://schemas.microsoft.com/office/drawing/2014/main" id="{B0C1B8D8-F1BC-416F-956E-4B21906258D5}"/>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latin typeface="Arial" charset="0"/>
            </a:endParaRPr>
          </a:p>
        </p:txBody>
      </p:sp>
      <p:sp>
        <p:nvSpPr>
          <p:cNvPr id="13" name="Oval 12">
            <a:extLst>
              <a:ext uri="{FF2B5EF4-FFF2-40B4-BE49-F238E27FC236}">
                <a16:creationId xmlns:a16="http://schemas.microsoft.com/office/drawing/2014/main" id="{62078D0F-57F1-4DF0-BF56-AFBFD8B0FFD5}"/>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BAD6AC8B-E694-4E88-A57B-B29C46CB1159}"/>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EA76BBC0-237E-45D2-BA70-6512CF35E0A7}"/>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4F0A62D8-8D6F-458F-B795-1EE74EB76FC8}"/>
              </a:ext>
            </a:extLst>
          </p:cNvPr>
          <p:cNvSpPr>
            <a:spLocks noGrp="1"/>
          </p:cNvSpPr>
          <p:nvPr>
            <p:ph type="dt" sz="half"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A29556A-9511-4709-9D04-40B403EC47A1}"/>
              </a:ext>
            </a:extLst>
          </p:cNvPr>
          <p:cNvSpPr>
            <a:spLocks noGrp="1"/>
          </p:cNvSpPr>
          <p:nvPr>
            <p:ph type="sldNum" sz="quarter" idx="12"/>
          </p:nvPr>
        </p:nvSpPr>
        <p:spPr>
          <a:xfrm>
            <a:off x="4343400" y="2198688"/>
            <a:ext cx="457200" cy="441325"/>
          </a:xfrm>
        </p:spPr>
        <p:txBody>
          <a:bodyPr/>
          <a:lstStyle>
            <a:lvl1pPr>
              <a:defRPr/>
            </a:lvl1pPr>
          </a:lstStyle>
          <a:p>
            <a:pPr>
              <a:defRPr/>
            </a:pPr>
            <a:fld id="{06EF4636-D2E3-48F7-93D4-A9139A83A16F}" type="slidenum">
              <a:rPr lang="en-US" altLang="en-US"/>
              <a:pPr>
                <a:defRPr/>
              </a:pPr>
              <a:t>‹#›</a:t>
            </a:fld>
            <a:endParaRPr lang="en-US" altLang="en-US" dirty="0"/>
          </a:p>
        </p:txBody>
      </p:sp>
    </p:spTree>
    <p:extLst>
      <p:ext uri="{BB962C8B-B14F-4D97-AF65-F5344CB8AC3E}">
        <p14:creationId xmlns:p14="http://schemas.microsoft.com/office/powerpoint/2010/main" val="7488717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9B539F20-00D0-4C86-861D-DFB04EBDE47A}"/>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F036B475-82BC-42DA-AC14-F8FE95BEDE5B}"/>
              </a:ext>
            </a:extLst>
          </p:cNvPr>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AD4D39B3-15CE-4E8C-89F1-BA123D37AE9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B6EAE87-E021-458E-B42F-85F3E1463E15}"/>
              </a:ext>
            </a:extLst>
          </p:cNvPr>
          <p:cNvSpPr>
            <a:spLocks noGrp="1"/>
          </p:cNvSpPr>
          <p:nvPr>
            <p:ph type="sldNum" sz="quarter" idx="12"/>
          </p:nvPr>
        </p:nvSpPr>
        <p:spPr/>
        <p:txBody>
          <a:bodyPr/>
          <a:lstStyle>
            <a:lvl1pPr>
              <a:defRPr/>
            </a:lvl1pPr>
          </a:lstStyle>
          <a:p>
            <a:pPr>
              <a:defRPr/>
            </a:pPr>
            <a:fld id="{7C92B254-EE26-4771-ADD1-4366462C9777}" type="slidenum">
              <a:rPr lang="en-US" altLang="en-US"/>
              <a:pPr>
                <a:defRPr/>
              </a:pPr>
              <a:t>‹#›</a:t>
            </a:fld>
            <a:endParaRPr lang="en-US" altLang="en-US" dirty="0"/>
          </a:p>
        </p:txBody>
      </p:sp>
    </p:spTree>
    <p:extLst>
      <p:ext uri="{BB962C8B-B14F-4D97-AF65-F5344CB8AC3E}">
        <p14:creationId xmlns:p14="http://schemas.microsoft.com/office/powerpoint/2010/main" val="18845919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15371613-BD55-4B67-AF6C-F2DE931E9270}"/>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a:extLst>
              <a:ext uri="{FF2B5EF4-FFF2-40B4-BE49-F238E27FC236}">
                <a16:creationId xmlns:a16="http://schemas.microsoft.com/office/drawing/2014/main" id="{2B8DA7FF-18A4-4767-8D0F-E5322CDA12D6}"/>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9" name="Rectangle 21">
            <a:extLst>
              <a:ext uri="{FF2B5EF4-FFF2-40B4-BE49-F238E27FC236}">
                <a16:creationId xmlns:a16="http://schemas.microsoft.com/office/drawing/2014/main" id="{8752061D-8B8E-4EA4-A749-600D28FFB6D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 name="Rectangle 23">
            <a:extLst>
              <a:ext uri="{FF2B5EF4-FFF2-40B4-BE49-F238E27FC236}">
                <a16:creationId xmlns:a16="http://schemas.microsoft.com/office/drawing/2014/main" id="{A3586B3A-00AB-4706-9E0F-C2116DB4CEA7}"/>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1" name="Rectangle 24">
            <a:extLst>
              <a:ext uri="{FF2B5EF4-FFF2-40B4-BE49-F238E27FC236}">
                <a16:creationId xmlns:a16="http://schemas.microsoft.com/office/drawing/2014/main" id="{DAF4E55D-D87C-4B77-82AB-00DDD25C789F}"/>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2" name="Rectangle 11">
            <a:extLst>
              <a:ext uri="{FF2B5EF4-FFF2-40B4-BE49-F238E27FC236}">
                <a16:creationId xmlns:a16="http://schemas.microsoft.com/office/drawing/2014/main" id="{5A6AB0BD-3F6B-44A0-9D0E-062B4159FCD1}"/>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a:extLst>
              <a:ext uri="{FF2B5EF4-FFF2-40B4-BE49-F238E27FC236}">
                <a16:creationId xmlns:a16="http://schemas.microsoft.com/office/drawing/2014/main" id="{77AD6285-C13E-4EB2-B74F-0FC4B2E9FFF6}"/>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4" name="Straight Connector 13">
            <a:extLst>
              <a:ext uri="{FF2B5EF4-FFF2-40B4-BE49-F238E27FC236}">
                <a16:creationId xmlns:a16="http://schemas.microsoft.com/office/drawing/2014/main" id="{A216FFEA-B191-4740-B91A-DB29CCBCA2A5}"/>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latin typeface="Arial" charset="0"/>
            </a:endParaRPr>
          </a:p>
        </p:txBody>
      </p:sp>
      <p:sp>
        <p:nvSpPr>
          <p:cNvPr id="15" name="Rectangle 14">
            <a:extLst>
              <a:ext uri="{FF2B5EF4-FFF2-40B4-BE49-F238E27FC236}">
                <a16:creationId xmlns:a16="http://schemas.microsoft.com/office/drawing/2014/main" id="{72B9450F-69E9-42A1-B504-1C5220EB768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6" name="Oval 15">
            <a:extLst>
              <a:ext uri="{FF2B5EF4-FFF2-40B4-BE49-F238E27FC236}">
                <a16:creationId xmlns:a16="http://schemas.microsoft.com/office/drawing/2014/main" id="{A937DD44-B05E-4EF9-94A4-BEAE1B0B9D65}"/>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a:extLst>
              <a:ext uri="{FF2B5EF4-FFF2-40B4-BE49-F238E27FC236}">
                <a16:creationId xmlns:a16="http://schemas.microsoft.com/office/drawing/2014/main" id="{E638724B-EA4C-4022-AAE1-AC579AD71946}"/>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B9ED3583-4CCD-4A17-B02F-166194DA4300}"/>
              </a:ext>
            </a:extLst>
          </p:cNvPr>
          <p:cNvSpPr>
            <a:spLocks noGrp="1"/>
          </p:cNvSpPr>
          <p:nvPr>
            <p:ph type="dt" sz="half" idx="10"/>
          </p:nvPr>
        </p:nvSpPr>
        <p:spPr/>
        <p:txBody>
          <a:bodyPr/>
          <a:lstStyle>
            <a:lvl1pPr>
              <a:defRPr/>
            </a:lvl1pPr>
          </a:lstStyle>
          <a:p>
            <a:pPr>
              <a:defRPr/>
            </a:pPr>
            <a:endParaRPr lang="en-US"/>
          </a:p>
        </p:txBody>
      </p:sp>
      <p:sp>
        <p:nvSpPr>
          <p:cNvPr id="19" name="Footer Placeholder 7">
            <a:extLst>
              <a:ext uri="{FF2B5EF4-FFF2-40B4-BE49-F238E27FC236}">
                <a16:creationId xmlns:a16="http://schemas.microsoft.com/office/drawing/2014/main" id="{2BF923EC-0F03-4F4C-83A6-CFB7EF14435E}"/>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27CCAE33-86E7-4744-BB0E-02F6FF97D401}"/>
              </a:ext>
            </a:extLst>
          </p:cNvPr>
          <p:cNvSpPr>
            <a:spLocks noGrp="1"/>
          </p:cNvSpPr>
          <p:nvPr>
            <p:ph type="sldNum" sz="quarter" idx="12"/>
          </p:nvPr>
        </p:nvSpPr>
        <p:spPr>
          <a:xfrm>
            <a:off x="4343400" y="1042988"/>
            <a:ext cx="457200" cy="441325"/>
          </a:xfrm>
        </p:spPr>
        <p:txBody>
          <a:bodyPr/>
          <a:lstStyle>
            <a:lvl1pPr>
              <a:defRPr/>
            </a:lvl1pPr>
          </a:lstStyle>
          <a:p>
            <a:pPr>
              <a:defRPr/>
            </a:pPr>
            <a:fld id="{07A627BC-06A1-479D-B349-8A016539D4D3}" type="slidenum">
              <a:rPr lang="en-US" altLang="en-US"/>
              <a:pPr>
                <a:defRPr/>
              </a:pPr>
              <a:t>‹#›</a:t>
            </a:fld>
            <a:endParaRPr lang="en-US" altLang="en-US" dirty="0"/>
          </a:p>
        </p:txBody>
      </p:sp>
    </p:spTree>
    <p:extLst>
      <p:ext uri="{BB962C8B-B14F-4D97-AF65-F5344CB8AC3E}">
        <p14:creationId xmlns:p14="http://schemas.microsoft.com/office/powerpoint/2010/main" val="27404519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81B90-1343-41A4-A91F-26B186D4BA6D}"/>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CD79224A-E2AC-431C-B92B-0D6FE120AF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FFC9D51-13AF-473A-B341-AA2DB20AC5C6}"/>
              </a:ext>
            </a:extLst>
          </p:cNvPr>
          <p:cNvSpPr>
            <a:spLocks noGrp="1"/>
          </p:cNvSpPr>
          <p:nvPr>
            <p:ph type="sldNum" sz="quarter" idx="12"/>
          </p:nvPr>
        </p:nvSpPr>
        <p:spPr>
          <a:xfrm>
            <a:off x="4343400" y="1036638"/>
            <a:ext cx="457200" cy="441325"/>
          </a:xfrm>
        </p:spPr>
        <p:txBody>
          <a:bodyPr/>
          <a:lstStyle>
            <a:lvl1pPr>
              <a:defRPr/>
            </a:lvl1pPr>
          </a:lstStyle>
          <a:p>
            <a:pPr>
              <a:defRPr/>
            </a:pPr>
            <a:fld id="{46BE3FDC-A0C6-4E20-A078-2333043A8CE7}" type="slidenum">
              <a:rPr lang="en-US" altLang="en-US"/>
              <a:pPr>
                <a:defRPr/>
              </a:pPr>
              <a:t>‹#›</a:t>
            </a:fld>
            <a:endParaRPr lang="en-US" altLang="en-US" dirty="0"/>
          </a:p>
        </p:txBody>
      </p:sp>
    </p:spTree>
    <p:extLst>
      <p:ext uri="{BB962C8B-B14F-4D97-AF65-F5344CB8AC3E}">
        <p14:creationId xmlns:p14="http://schemas.microsoft.com/office/powerpoint/2010/main" val="19234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4242DC97-6B4E-4FD5-A0EC-E4937454922E}"/>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3" name="Rectangle 20">
            <a:extLst>
              <a:ext uri="{FF2B5EF4-FFF2-40B4-BE49-F238E27FC236}">
                <a16:creationId xmlns:a16="http://schemas.microsoft.com/office/drawing/2014/main" id="{CB0313B9-5C5B-46F4-B359-F320CE0A588A}"/>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4" name="Rectangle 21">
            <a:extLst>
              <a:ext uri="{FF2B5EF4-FFF2-40B4-BE49-F238E27FC236}">
                <a16:creationId xmlns:a16="http://schemas.microsoft.com/office/drawing/2014/main" id="{5E9D272A-04D8-4EC2-AF27-B6A2546F278B}"/>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5" name="Rectangle 23">
            <a:extLst>
              <a:ext uri="{FF2B5EF4-FFF2-40B4-BE49-F238E27FC236}">
                <a16:creationId xmlns:a16="http://schemas.microsoft.com/office/drawing/2014/main" id="{3993A83F-071C-4B91-BC51-5F9418074C99}"/>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6" name="Rectangle 5">
            <a:extLst>
              <a:ext uri="{FF2B5EF4-FFF2-40B4-BE49-F238E27FC236}">
                <a16:creationId xmlns:a16="http://schemas.microsoft.com/office/drawing/2014/main" id="{A52B1E21-4A0D-4340-9048-7B39C76DDC1F}"/>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7" name="Rectangle 6">
            <a:extLst>
              <a:ext uri="{FF2B5EF4-FFF2-40B4-BE49-F238E27FC236}">
                <a16:creationId xmlns:a16="http://schemas.microsoft.com/office/drawing/2014/main" id="{8E3B8197-743E-4C0B-8B82-4B29D9897CEC}"/>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8" name="Date Placeholder 1">
            <a:extLst>
              <a:ext uri="{FF2B5EF4-FFF2-40B4-BE49-F238E27FC236}">
                <a16:creationId xmlns:a16="http://schemas.microsoft.com/office/drawing/2014/main" id="{C2350C63-B727-4E9E-B0C3-03B96421BD87}"/>
              </a:ext>
            </a:extLst>
          </p:cNvPr>
          <p:cNvSpPr>
            <a:spLocks noGrp="1"/>
          </p:cNvSpPr>
          <p:nvPr>
            <p:ph type="dt" sz="half" idx="10"/>
          </p:nvPr>
        </p:nvSpPr>
        <p:spPr/>
        <p:txBody>
          <a:bodyPr/>
          <a:lstStyle>
            <a:lvl1pPr>
              <a:defRPr/>
            </a:lvl1pPr>
          </a:lstStyle>
          <a:p>
            <a:pPr>
              <a:defRPr/>
            </a:pPr>
            <a:endParaRPr lang="en-US"/>
          </a:p>
        </p:txBody>
      </p:sp>
      <p:sp>
        <p:nvSpPr>
          <p:cNvPr id="9" name="Footer Placeholder 2">
            <a:extLst>
              <a:ext uri="{FF2B5EF4-FFF2-40B4-BE49-F238E27FC236}">
                <a16:creationId xmlns:a16="http://schemas.microsoft.com/office/drawing/2014/main" id="{F51CBA40-6E51-407A-A96C-54F13027483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B0B669F8-2D8C-4AE5-97F0-7FC91C841933}"/>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0ECE9714-C335-4E4E-90FB-9EB79AC1F52B}" type="slidenum">
              <a:rPr lang="en-US" altLang="en-US"/>
              <a:pPr>
                <a:defRPr/>
              </a:pPr>
              <a:t>‹#›</a:t>
            </a:fld>
            <a:endParaRPr lang="en-US" altLang="en-US" dirty="0"/>
          </a:p>
        </p:txBody>
      </p:sp>
    </p:spTree>
    <p:extLst>
      <p:ext uri="{BB962C8B-B14F-4D97-AF65-F5344CB8AC3E}">
        <p14:creationId xmlns:p14="http://schemas.microsoft.com/office/powerpoint/2010/main" val="165483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DF706E-AE76-4513-A688-E3A4C39C43C8}"/>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6" name="Rectangle 20">
            <a:extLst>
              <a:ext uri="{FF2B5EF4-FFF2-40B4-BE49-F238E27FC236}">
                <a16:creationId xmlns:a16="http://schemas.microsoft.com/office/drawing/2014/main" id="{CDF44943-639F-47AE-BA28-22015318447E}"/>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7" name="Rectangle 21">
            <a:extLst>
              <a:ext uri="{FF2B5EF4-FFF2-40B4-BE49-F238E27FC236}">
                <a16:creationId xmlns:a16="http://schemas.microsoft.com/office/drawing/2014/main" id="{6E4599F1-22F4-4973-A5D6-75AE75E4797F}"/>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8" name="Rectangle 23">
            <a:extLst>
              <a:ext uri="{FF2B5EF4-FFF2-40B4-BE49-F238E27FC236}">
                <a16:creationId xmlns:a16="http://schemas.microsoft.com/office/drawing/2014/main" id="{C927CAEC-B67D-420F-A8BB-A3AB3F0BA857}"/>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9" name="Rectangle 24">
            <a:extLst>
              <a:ext uri="{FF2B5EF4-FFF2-40B4-BE49-F238E27FC236}">
                <a16:creationId xmlns:a16="http://schemas.microsoft.com/office/drawing/2014/main" id="{116B17B3-BEFD-4725-A32C-86BBE2D63775}"/>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 name="Rectangle 9">
            <a:extLst>
              <a:ext uri="{FF2B5EF4-FFF2-40B4-BE49-F238E27FC236}">
                <a16:creationId xmlns:a16="http://schemas.microsoft.com/office/drawing/2014/main" id="{AA4D95F4-6193-4373-8ED4-5436109BFBF9}"/>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B71CAD7C-43F8-412D-A368-3C5E81D5F33F}"/>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2" name="Straight Connector 11">
            <a:extLst>
              <a:ext uri="{FF2B5EF4-FFF2-40B4-BE49-F238E27FC236}">
                <a16:creationId xmlns:a16="http://schemas.microsoft.com/office/drawing/2014/main" id="{9F168DE8-F570-4196-8E0F-371DCF2D03E1}"/>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latin typeface="Arial" charset="0"/>
            </a:endParaRPr>
          </a:p>
        </p:txBody>
      </p:sp>
      <p:sp>
        <p:nvSpPr>
          <p:cNvPr id="13" name="Oval 12">
            <a:extLst>
              <a:ext uri="{FF2B5EF4-FFF2-40B4-BE49-F238E27FC236}">
                <a16:creationId xmlns:a16="http://schemas.microsoft.com/office/drawing/2014/main" id="{FF5B0938-C807-479E-855D-1A2F30CEBB7F}"/>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AC6CBF9F-97E6-4C7C-BF61-07A34DA10752}"/>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E6D58530-D39F-4F32-BD04-E6EBD03F1830}"/>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0C737C48-A025-46CA-8A0F-CB7A40F375D7}"/>
              </a:ext>
            </a:extLst>
          </p:cNvPr>
          <p:cNvSpPr>
            <a:spLocks noGrp="1"/>
          </p:cNvSpPr>
          <p:nvPr>
            <p:ph type="sldNum" sz="quarter" idx="10"/>
          </p:nvPr>
        </p:nvSpPr>
        <p:spPr>
          <a:xfrm>
            <a:off x="1371600" y="312738"/>
            <a:ext cx="457200" cy="441325"/>
          </a:xfrm>
        </p:spPr>
        <p:txBody>
          <a:bodyPr/>
          <a:lstStyle>
            <a:lvl1pPr>
              <a:defRPr/>
            </a:lvl1pPr>
          </a:lstStyle>
          <a:p>
            <a:pPr>
              <a:defRPr/>
            </a:pPr>
            <a:fld id="{9FF05D5B-0BBD-4A51-B395-C175A8C4AABC}" type="slidenum">
              <a:rPr lang="en-US" altLang="en-US"/>
              <a:pPr>
                <a:defRPr/>
              </a:pPr>
              <a:t>‹#›</a:t>
            </a:fld>
            <a:endParaRPr lang="en-US" altLang="en-US" dirty="0"/>
          </a:p>
        </p:txBody>
      </p:sp>
      <p:sp>
        <p:nvSpPr>
          <p:cNvPr id="17" name="Date Placeholder 4">
            <a:extLst>
              <a:ext uri="{FF2B5EF4-FFF2-40B4-BE49-F238E27FC236}">
                <a16:creationId xmlns:a16="http://schemas.microsoft.com/office/drawing/2014/main" id="{5D97D94F-2197-49AE-9095-96F869F3E8FD}"/>
              </a:ext>
            </a:extLst>
          </p:cNvPr>
          <p:cNvSpPr>
            <a:spLocks noGrp="1"/>
          </p:cNvSpPr>
          <p:nvPr>
            <p:ph type="dt" sz="half" idx="11"/>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64F897AC-AE86-4D92-8EFE-1AB24610F91A}"/>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51490725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A48B2C56-97DB-4758-B758-52FEF66BEA87}"/>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latin typeface="Arial" charset="0"/>
            </a:endParaRPr>
          </a:p>
        </p:txBody>
      </p:sp>
      <p:sp>
        <p:nvSpPr>
          <p:cNvPr id="6" name="Rectangle 20">
            <a:extLst>
              <a:ext uri="{FF2B5EF4-FFF2-40B4-BE49-F238E27FC236}">
                <a16:creationId xmlns:a16="http://schemas.microsoft.com/office/drawing/2014/main" id="{17237C6D-E88C-4EC2-AF2E-C0F59B51DC5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7" name="Rectangle 21">
            <a:extLst>
              <a:ext uri="{FF2B5EF4-FFF2-40B4-BE49-F238E27FC236}">
                <a16:creationId xmlns:a16="http://schemas.microsoft.com/office/drawing/2014/main" id="{9E95EC9F-48C5-467B-AFBA-42682797B31F}"/>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8" name="Rectangle 23">
            <a:extLst>
              <a:ext uri="{FF2B5EF4-FFF2-40B4-BE49-F238E27FC236}">
                <a16:creationId xmlns:a16="http://schemas.microsoft.com/office/drawing/2014/main" id="{C58E4943-0DED-4207-886A-4B7BB48EC8D0}"/>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9" name="Rectangle 24">
            <a:extLst>
              <a:ext uri="{FF2B5EF4-FFF2-40B4-BE49-F238E27FC236}">
                <a16:creationId xmlns:a16="http://schemas.microsoft.com/office/drawing/2014/main" id="{D3BA22C4-51C6-40F9-900C-8B10CF63EB15}"/>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 name="Rectangle 9">
            <a:extLst>
              <a:ext uri="{FF2B5EF4-FFF2-40B4-BE49-F238E27FC236}">
                <a16:creationId xmlns:a16="http://schemas.microsoft.com/office/drawing/2014/main" id="{2A8E0F60-339F-4A1A-8B68-DE7A989A033A}"/>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1" name="Rectangle 10">
            <a:extLst>
              <a:ext uri="{FF2B5EF4-FFF2-40B4-BE49-F238E27FC236}">
                <a16:creationId xmlns:a16="http://schemas.microsoft.com/office/drawing/2014/main" id="{8D2C1C60-1B32-40F9-BA48-B5C9595A4D9B}"/>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F776A4ED-4ACD-4837-AA09-92FD9D21F1FC}"/>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3" name="Oval 12">
            <a:extLst>
              <a:ext uri="{FF2B5EF4-FFF2-40B4-BE49-F238E27FC236}">
                <a16:creationId xmlns:a16="http://schemas.microsoft.com/office/drawing/2014/main" id="{843C614D-9133-4C9C-8829-39AB727212F0}"/>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315247DB-C023-43E3-A294-36DEC687AB03}"/>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017B77F5-C665-43D0-80BF-75E559DBAC82}"/>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CEDAA269-A62D-4C8D-A3B5-D8C99613DC42}"/>
              </a:ext>
            </a:extLst>
          </p:cNvPr>
          <p:cNvSpPr>
            <a:spLocks noGrp="1"/>
          </p:cNvSpPr>
          <p:nvPr>
            <p:ph type="sldNum" sz="quarter" idx="10"/>
          </p:nvPr>
        </p:nvSpPr>
        <p:spPr>
          <a:xfrm>
            <a:off x="1371600" y="312738"/>
            <a:ext cx="457200" cy="441325"/>
          </a:xfrm>
        </p:spPr>
        <p:txBody>
          <a:bodyPr/>
          <a:lstStyle>
            <a:lvl1pPr>
              <a:defRPr/>
            </a:lvl1pPr>
          </a:lstStyle>
          <a:p>
            <a:pPr>
              <a:defRPr/>
            </a:pPr>
            <a:fld id="{18B71B56-182E-4F07-8F04-3DCF2A4BD0C4}" type="slidenum">
              <a:rPr lang="en-US" altLang="en-US"/>
              <a:pPr>
                <a:defRPr/>
              </a:pPr>
              <a:t>‹#›</a:t>
            </a:fld>
            <a:endParaRPr lang="en-US" altLang="en-US" dirty="0"/>
          </a:p>
        </p:txBody>
      </p:sp>
      <p:sp>
        <p:nvSpPr>
          <p:cNvPr id="17" name="Date Placeholder 4">
            <a:extLst>
              <a:ext uri="{FF2B5EF4-FFF2-40B4-BE49-F238E27FC236}">
                <a16:creationId xmlns:a16="http://schemas.microsoft.com/office/drawing/2014/main" id="{DB22B891-06A4-4F65-9B85-6CE9FAA93FE3}"/>
              </a:ext>
            </a:extLst>
          </p:cNvPr>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1E5E39A3-4FEA-4A83-BDE8-DDEF170E6335}"/>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87298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14BBB4FF-BF0E-43BD-88CF-EDDBD71E8279}"/>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27" name="Rectangle 15">
            <a:extLst>
              <a:ext uri="{FF2B5EF4-FFF2-40B4-BE49-F238E27FC236}">
                <a16:creationId xmlns:a16="http://schemas.microsoft.com/office/drawing/2014/main" id="{5A4309B0-3CA6-488B-A43F-3ADFFDEDC959}"/>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28" name="Rectangle 17">
            <a:extLst>
              <a:ext uri="{FF2B5EF4-FFF2-40B4-BE49-F238E27FC236}">
                <a16:creationId xmlns:a16="http://schemas.microsoft.com/office/drawing/2014/main" id="{D2ABC7BC-4E8E-4C74-8C8E-BD390938A67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1029" name="Rectangle 18">
            <a:extLst>
              <a:ext uri="{FF2B5EF4-FFF2-40B4-BE49-F238E27FC236}">
                <a16:creationId xmlns:a16="http://schemas.microsoft.com/office/drawing/2014/main" id="{D9D1F2CB-6DE3-4BB9-8852-A12F34B83E6B}"/>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a:p>
        </p:txBody>
      </p:sp>
      <p:sp>
        <p:nvSpPr>
          <p:cNvPr id="9" name="Rectangle 8">
            <a:extLst>
              <a:ext uri="{FF2B5EF4-FFF2-40B4-BE49-F238E27FC236}">
                <a16:creationId xmlns:a16="http://schemas.microsoft.com/office/drawing/2014/main" id="{8C8BBEF7-AF53-49DD-BFF6-389AB32B93BC}"/>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4" name="Date Placeholder 13">
            <a:extLst>
              <a:ext uri="{FF2B5EF4-FFF2-40B4-BE49-F238E27FC236}">
                <a16:creationId xmlns:a16="http://schemas.microsoft.com/office/drawing/2014/main" id="{B879D1A2-2103-47E8-BA18-CCB00A84A678}"/>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851749D8-7D14-4442-A818-E5DB05F1B191}"/>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defRPr>
            </a:lvl1pPr>
          </a:lstStyle>
          <a:p>
            <a:pPr>
              <a:defRPr/>
            </a:pPr>
            <a:endParaRPr lang="en-US"/>
          </a:p>
        </p:txBody>
      </p:sp>
      <p:sp>
        <p:nvSpPr>
          <p:cNvPr id="8" name="Rectangle 7">
            <a:extLst>
              <a:ext uri="{FF2B5EF4-FFF2-40B4-BE49-F238E27FC236}">
                <a16:creationId xmlns:a16="http://schemas.microsoft.com/office/drawing/2014/main" id="{4508F732-05CC-431D-B553-A2FA5F0BBF02}"/>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0" name="Straight Connector 9">
            <a:extLst>
              <a:ext uri="{FF2B5EF4-FFF2-40B4-BE49-F238E27FC236}">
                <a16:creationId xmlns:a16="http://schemas.microsoft.com/office/drawing/2014/main" id="{3CF203D4-023A-492F-B6F3-FCA9965011CB}"/>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latin typeface="Arial" charset="0"/>
            </a:endParaRPr>
          </a:p>
        </p:txBody>
      </p:sp>
      <p:sp>
        <p:nvSpPr>
          <p:cNvPr id="12" name="Oval 11">
            <a:extLst>
              <a:ext uri="{FF2B5EF4-FFF2-40B4-BE49-F238E27FC236}">
                <a16:creationId xmlns:a16="http://schemas.microsoft.com/office/drawing/2014/main" id="{42E9260E-1E15-4F65-A755-B34A8B3911AD}"/>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a:extLst>
              <a:ext uri="{FF2B5EF4-FFF2-40B4-BE49-F238E27FC236}">
                <a16:creationId xmlns:a16="http://schemas.microsoft.com/office/drawing/2014/main" id="{AB46B762-E576-4F00-A808-546478159A4C}"/>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a:extLst>
              <a:ext uri="{FF2B5EF4-FFF2-40B4-BE49-F238E27FC236}">
                <a16:creationId xmlns:a16="http://schemas.microsoft.com/office/drawing/2014/main" id="{3D8DC9A4-F90B-480F-8FD5-A1D01D816A3B}"/>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3CA1845E-C9A5-4F3B-95D5-C94E78B33FC1}" type="slidenum">
              <a:rPr lang="en-US" altLang="en-US"/>
              <a:pPr>
                <a:defRPr/>
              </a:pPr>
              <a:t>‹#›</a:t>
            </a:fld>
            <a:endParaRPr lang="en-US" altLang="en-US" dirty="0"/>
          </a:p>
        </p:txBody>
      </p:sp>
      <p:sp>
        <p:nvSpPr>
          <p:cNvPr id="1038" name="Title Placeholder 21">
            <a:extLst>
              <a:ext uri="{FF2B5EF4-FFF2-40B4-BE49-F238E27FC236}">
                <a16:creationId xmlns:a16="http://schemas.microsoft.com/office/drawing/2014/main" id="{C2F7B61C-0434-453A-8C5C-DCF0E12AB391}"/>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0227C5F9-8971-4D6D-AD5D-1D3205CE43A2}"/>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defRPr>
      </a:lvl2pPr>
      <a:lvl3pPr algn="ctr" rtl="0" eaLnBrk="0" fontAlgn="base" hangingPunct="0">
        <a:spcBef>
          <a:spcPct val="0"/>
        </a:spcBef>
        <a:spcAft>
          <a:spcPct val="0"/>
        </a:spcAft>
        <a:defRPr sz="3300">
          <a:solidFill>
            <a:srgbClr val="7B9899"/>
          </a:solidFill>
          <a:latin typeface="Georgia" panose="02040502050405020303" pitchFamily="18" charset="0"/>
        </a:defRPr>
      </a:lvl3pPr>
      <a:lvl4pPr algn="ctr" rtl="0" eaLnBrk="0" fontAlgn="base" hangingPunct="0">
        <a:spcBef>
          <a:spcPct val="0"/>
        </a:spcBef>
        <a:spcAft>
          <a:spcPct val="0"/>
        </a:spcAft>
        <a:defRPr sz="3300">
          <a:solidFill>
            <a:srgbClr val="7B9899"/>
          </a:solidFill>
          <a:latin typeface="Georgia" panose="02040502050405020303" pitchFamily="18" charset="0"/>
        </a:defRPr>
      </a:lvl4pPr>
      <a:lvl5pPr algn="ctr" rtl="0" eaLnBrk="0" fontAlgn="base" hangingPunct="0">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afutures.org/federal-aid-scholarships/fafsa/" TargetMode="External"/><Relationship Id="rId2" Type="http://schemas.openxmlformats.org/officeDocument/2006/relationships/hyperlink" Target="http://www.fafsa.ed.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afutures.org/hope-state-aid-progra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afutures.org/hope-state-aid-programs/hope-zell-miller-scholarships/hope-scholarship/application-procedure-and-deadline/" TargetMode="External"/><Relationship Id="rId2" Type="http://schemas.openxmlformats.org/officeDocument/2006/relationships/hyperlink" Target="http://www.gsfc.or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ps.gsfc.org/SecureNextGen/dsp_award_amounts.cf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afutures.org/hope-state-aid-programs/hope-zell-miller-grants/hope-grant/eligibilit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gafutures.org/career-explora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cic.peachnet.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paulding.k12.ga.us/domain/209"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llegereadiness.collegeboard.org/about/benefits/khan-academy-practi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B681E93-728E-4453-B5AA-EDE43A7C4B08}"/>
              </a:ext>
            </a:extLst>
          </p:cNvPr>
          <p:cNvSpPr>
            <a:spLocks noGrp="1" noChangeArrowheads="1"/>
          </p:cNvSpPr>
          <p:nvPr>
            <p:ph type="title"/>
          </p:nvPr>
        </p:nvSpPr>
        <p:spPr>
          <a:xfrm>
            <a:off x="762000" y="457200"/>
            <a:ext cx="7772400" cy="649288"/>
          </a:xfrm>
        </p:spPr>
        <p:txBody>
          <a:bodyPr>
            <a:noAutofit/>
          </a:bodyPr>
          <a:lstStyle/>
          <a:p>
            <a:pPr eaLnBrk="1" fontAlgn="auto" hangingPunct="1">
              <a:spcAft>
                <a:spcPts val="0"/>
              </a:spcAft>
              <a:defRPr/>
            </a:pPr>
            <a:r>
              <a:rPr lang="en-US" sz="2800" dirty="0"/>
              <a:t>Paulding County School District </a:t>
            </a:r>
            <a:br>
              <a:rPr lang="en-US" sz="2800" dirty="0"/>
            </a:br>
            <a:r>
              <a:rPr lang="en-US" sz="2800" dirty="0"/>
              <a:t>Counselors Present</a:t>
            </a:r>
          </a:p>
        </p:txBody>
      </p:sp>
      <p:sp>
        <p:nvSpPr>
          <p:cNvPr id="3075" name="Rectangle 3">
            <a:extLst>
              <a:ext uri="{FF2B5EF4-FFF2-40B4-BE49-F238E27FC236}">
                <a16:creationId xmlns:a16="http://schemas.microsoft.com/office/drawing/2014/main" id="{42BF2F41-B576-4E99-A9FB-EA83D5F3AC33}"/>
              </a:ext>
            </a:extLst>
          </p:cNvPr>
          <p:cNvSpPr>
            <a:spLocks noGrp="1" noChangeArrowheads="1"/>
          </p:cNvSpPr>
          <p:nvPr>
            <p:ph sz="quarter" idx="1"/>
          </p:nvPr>
        </p:nvSpPr>
        <p:spPr>
          <a:xfrm>
            <a:off x="533400" y="1752600"/>
            <a:ext cx="8077200" cy="3544888"/>
          </a:xfrm>
        </p:spPr>
        <p:txBody>
          <a:bodyPr>
            <a:normAutofit lnSpcReduction="10000"/>
          </a:bodyPr>
          <a:lstStyle/>
          <a:p>
            <a:pPr marL="274320" indent="-274320" algn="ctr" eaLnBrk="1" fontAlgn="auto" hangingPunct="1">
              <a:spcBef>
                <a:spcPts val="580"/>
              </a:spcBef>
              <a:spcAft>
                <a:spcPts val="0"/>
              </a:spcAft>
              <a:buFont typeface="Wingdings" pitchFamily="2" charset="2"/>
              <a:buNone/>
              <a:defRPr/>
            </a:pPr>
            <a:r>
              <a:rPr lang="en-US" sz="5300" dirty="0">
                <a:latin typeface="Bookman Old Style" pitchFamily="18" charset="0"/>
              </a:rPr>
              <a:t>Mission Possible: Graduation and Beyond</a:t>
            </a:r>
          </a:p>
          <a:p>
            <a:pPr marL="274320" indent="-274320" algn="ctr" eaLnBrk="1" fontAlgn="auto" hangingPunct="1">
              <a:spcBef>
                <a:spcPts val="580"/>
              </a:spcBef>
              <a:spcAft>
                <a:spcPts val="0"/>
              </a:spcAft>
              <a:buFont typeface="Wingdings" pitchFamily="2" charset="2"/>
              <a:buNone/>
              <a:defRPr/>
            </a:pPr>
            <a:endParaRPr lang="en-US" sz="5300" dirty="0">
              <a:latin typeface="Bookman Old Style" pitchFamily="18" charset="0"/>
            </a:endParaRPr>
          </a:p>
          <a:p>
            <a:pPr marL="274320" indent="-274320" eaLnBrk="1" fontAlgn="auto" hangingPunct="1">
              <a:spcBef>
                <a:spcPts val="580"/>
              </a:spcBef>
              <a:spcAft>
                <a:spcPts val="0"/>
              </a:spcAft>
              <a:buFont typeface="Wingdings" pitchFamily="2" charset="2"/>
              <a:buNone/>
              <a:defRPr/>
            </a:pPr>
            <a:r>
              <a:rPr lang="en-US" sz="2400" i="1" dirty="0">
                <a:latin typeface="Bookman Old Style" pitchFamily="18" charset="0"/>
              </a:rPr>
              <a:t>Supports BRIDGE Advisement</a:t>
            </a:r>
          </a:p>
          <a:p>
            <a:pPr marL="274320" indent="-274320" algn="ctr" eaLnBrk="1" fontAlgn="auto" hangingPunct="1">
              <a:spcBef>
                <a:spcPts val="580"/>
              </a:spcBef>
              <a:spcAft>
                <a:spcPts val="0"/>
              </a:spcAft>
              <a:buFont typeface="Wingdings" pitchFamily="2" charset="2"/>
              <a:buNone/>
              <a:defRPr/>
            </a:pPr>
            <a:endParaRPr lang="en-US" sz="3200" i="1" dirty="0">
              <a:latin typeface="Bookman Old Style" pitchFamily="18" charset="0"/>
            </a:endParaRPr>
          </a:p>
        </p:txBody>
      </p:sp>
      <p:pic>
        <p:nvPicPr>
          <p:cNvPr id="16388" name="Picture 4" descr="Mission Possible">
            <a:extLst>
              <a:ext uri="{FF2B5EF4-FFF2-40B4-BE49-F238E27FC236}">
                <a16:creationId xmlns:a16="http://schemas.microsoft.com/office/drawing/2014/main" id="{254A531B-9567-4CCE-8303-9D72F3A09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962400"/>
            <a:ext cx="2247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6C23D89-C1CE-4198-8137-77D9BE66CF80}"/>
              </a:ext>
            </a:extLst>
          </p:cNvPr>
          <p:cNvSpPr>
            <a:spLocks noGrp="1"/>
          </p:cNvSpPr>
          <p:nvPr>
            <p:ph type="title"/>
          </p:nvPr>
        </p:nvSpPr>
        <p:spPr/>
        <p:txBody>
          <a:bodyPr/>
          <a:lstStyle/>
          <a:p>
            <a:pPr eaLnBrk="1" hangingPunct="1"/>
            <a:r>
              <a:rPr lang="en-US" altLang="en-US">
                <a:solidFill>
                  <a:srgbClr val="7B9899"/>
                </a:solidFill>
              </a:rPr>
              <a:t>FAFSA</a:t>
            </a:r>
          </a:p>
        </p:txBody>
      </p:sp>
      <p:sp>
        <p:nvSpPr>
          <p:cNvPr id="24579" name="Rectangle 3">
            <a:extLst>
              <a:ext uri="{FF2B5EF4-FFF2-40B4-BE49-F238E27FC236}">
                <a16:creationId xmlns:a16="http://schemas.microsoft.com/office/drawing/2014/main" id="{B88CE23C-AB99-41BA-8638-4FD7BE93D684}"/>
              </a:ext>
            </a:extLst>
          </p:cNvPr>
          <p:cNvSpPr>
            <a:spLocks noGrp="1" noChangeArrowheads="1"/>
          </p:cNvSpPr>
          <p:nvPr>
            <p:ph sz="quarter" idx="1"/>
          </p:nvPr>
        </p:nvSpPr>
        <p:spPr>
          <a:xfrm>
            <a:off x="301625" y="1527175"/>
            <a:ext cx="8504238" cy="4572000"/>
          </a:xfrm>
        </p:spPr>
        <p:txBody>
          <a:bodyPr/>
          <a:lstStyle/>
          <a:p>
            <a:pPr eaLnBrk="1" hangingPunct="1">
              <a:defRPr/>
            </a:pPr>
            <a:r>
              <a:rPr lang="en-US" altLang="en-US" dirty="0"/>
              <a:t>Submit a paper application or apply on-line at </a:t>
            </a:r>
            <a:r>
              <a:rPr lang="en-US" altLang="en-US" dirty="0">
                <a:hlinkClick r:id="rId2"/>
              </a:rPr>
              <a:t>www.fafsa.ed.gov</a:t>
            </a:r>
            <a:endParaRPr lang="en-US" altLang="en-US" dirty="0"/>
          </a:p>
          <a:p>
            <a:pPr eaLnBrk="1" hangingPunct="1">
              <a:defRPr/>
            </a:pPr>
            <a:r>
              <a:rPr lang="en-US" altLang="en-US" dirty="0"/>
              <a:t>You must have income tax information</a:t>
            </a:r>
          </a:p>
          <a:p>
            <a:pPr eaLnBrk="1" hangingPunct="1">
              <a:defRPr/>
            </a:pPr>
            <a:r>
              <a:rPr lang="en-US" altLang="en-US" dirty="0"/>
              <a:t>The FAFSA can be used to apply for the HOPE scholarship, as well as all other state and federal student aid</a:t>
            </a:r>
          </a:p>
          <a:p>
            <a:pPr eaLnBrk="1" hangingPunct="1">
              <a:defRPr/>
            </a:pPr>
            <a:r>
              <a:rPr lang="en-US" altLang="en-US" dirty="0"/>
              <a:t>Getting Started FAFSA Link on </a:t>
            </a:r>
            <a:r>
              <a:rPr lang="en-US" altLang="en-US" dirty="0" err="1"/>
              <a:t>GAfutures</a:t>
            </a:r>
            <a:r>
              <a:rPr lang="en-US" altLang="en-US" dirty="0"/>
              <a:t>:</a:t>
            </a:r>
          </a:p>
          <a:p>
            <a:pPr marL="0" indent="0" eaLnBrk="1" hangingPunct="1">
              <a:buFont typeface="Wingdings 2" panose="05020102010507070707" pitchFamily="18" charset="2"/>
              <a:buNone/>
              <a:defRPr/>
            </a:pPr>
            <a:r>
              <a:rPr lang="en-US" altLang="en-US" sz="2400" dirty="0">
                <a:hlinkClick r:id="rId3"/>
              </a:rPr>
              <a:t>https://www.gafutures.org/federal-aid-scholarships/fafsa/</a:t>
            </a:r>
            <a:endParaRPr lang="en-US" altLang="en-US" sz="2400" dirty="0"/>
          </a:p>
          <a:p>
            <a:pPr marL="0" indent="0" eaLnBrk="1" hangingPunct="1">
              <a:buFont typeface="Wingdings 2" panose="05020102010507070707" pitchFamily="18" charset="2"/>
              <a:buNone/>
              <a:defRPr/>
            </a:pPr>
            <a:r>
              <a:rPr lang="en-US" altLang="en-US" sz="2400" dirty="0"/>
              <a:t>Videos are available, so please watch the videos.  </a:t>
            </a:r>
          </a:p>
          <a:p>
            <a:pPr eaLnBrk="1" hangingPunct="1">
              <a:buFont typeface="Wingdings" panose="05000000000000000000" pitchFamily="2" charset="2"/>
              <a:buNone/>
              <a:defRPr/>
            </a:pPr>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9EE0-8B32-43DF-A976-E81880F31EE4}"/>
              </a:ext>
            </a:extLst>
          </p:cNvPr>
          <p:cNvSpPr>
            <a:spLocks noGrp="1"/>
          </p:cNvSpPr>
          <p:nvPr>
            <p:ph type="title"/>
          </p:nvPr>
        </p:nvSpPr>
        <p:spPr/>
        <p:txBody>
          <a:bodyPr/>
          <a:lstStyle/>
          <a:p>
            <a:pPr>
              <a:defRPr/>
            </a:pPr>
            <a:r>
              <a:rPr lang="en-US" sz="2400" dirty="0"/>
              <a:t>Getting Started and FAFSA Checklist</a:t>
            </a:r>
            <a:br>
              <a:rPr lang="en-US" sz="2400" dirty="0"/>
            </a:br>
            <a:r>
              <a:rPr lang="en-US" sz="2400" dirty="0"/>
              <a:t>https://www.gafutures.org/federal-aid-scholarships/fafsa</a:t>
            </a:r>
          </a:p>
        </p:txBody>
      </p:sp>
      <p:pic>
        <p:nvPicPr>
          <p:cNvPr id="26627" name="Content Placeholder 3">
            <a:extLst>
              <a:ext uri="{FF2B5EF4-FFF2-40B4-BE49-F238E27FC236}">
                <a16:creationId xmlns:a16="http://schemas.microsoft.com/office/drawing/2014/main" id="{C451999F-BBBE-4A49-8AE3-BEA10AE8775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44538" y="1527175"/>
            <a:ext cx="7618412" cy="4572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9C29-91AD-45A8-8821-E6E0663BD8B3}"/>
              </a:ext>
            </a:extLst>
          </p:cNvPr>
          <p:cNvSpPr>
            <a:spLocks noGrp="1"/>
          </p:cNvSpPr>
          <p:nvPr>
            <p:ph type="title"/>
          </p:nvPr>
        </p:nvSpPr>
        <p:spPr/>
        <p:txBody>
          <a:bodyPr/>
          <a:lstStyle/>
          <a:p>
            <a:pPr>
              <a:defRPr/>
            </a:pPr>
            <a:r>
              <a:rPr lang="en-US" sz="1800" dirty="0"/>
              <a:t>FSA ID</a:t>
            </a:r>
            <a:br>
              <a:rPr lang="en-US" sz="1800" dirty="0"/>
            </a:br>
            <a:r>
              <a:rPr lang="en-US" sz="1800" dirty="0"/>
              <a:t>https://www.gafutures.org/federal-aid-scholarships/fafsa/getting-started/fsa-id/</a:t>
            </a:r>
          </a:p>
        </p:txBody>
      </p:sp>
      <p:pic>
        <p:nvPicPr>
          <p:cNvPr id="27651" name="Content Placeholder 3">
            <a:extLst>
              <a:ext uri="{FF2B5EF4-FFF2-40B4-BE49-F238E27FC236}">
                <a16:creationId xmlns:a16="http://schemas.microsoft.com/office/drawing/2014/main" id="{E1F3441C-44F5-4E8E-98AD-A11A3D11D31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89050" y="1527175"/>
            <a:ext cx="6529388" cy="4572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73512A7-98E9-45DA-BD07-9E09000C1C5B}"/>
              </a:ext>
            </a:extLst>
          </p:cNvPr>
          <p:cNvSpPr>
            <a:spLocks noGrp="1"/>
          </p:cNvSpPr>
          <p:nvPr>
            <p:ph type="title"/>
          </p:nvPr>
        </p:nvSpPr>
        <p:spPr>
          <a:xfrm>
            <a:off x="228600" y="274638"/>
            <a:ext cx="8763000" cy="563562"/>
          </a:xfrm>
        </p:spPr>
        <p:txBody>
          <a:bodyPr/>
          <a:lstStyle/>
          <a:p>
            <a:pPr>
              <a:defRPr/>
            </a:pPr>
            <a:r>
              <a:rPr lang="en-US" altLang="en-US" sz="2800" i="1" dirty="0"/>
              <a:t>If your student is going to be a College Athlete…</a:t>
            </a:r>
          </a:p>
        </p:txBody>
      </p:sp>
      <p:pic>
        <p:nvPicPr>
          <p:cNvPr id="28675" name="Content Placeholder 3">
            <a:extLst>
              <a:ext uri="{FF2B5EF4-FFF2-40B4-BE49-F238E27FC236}">
                <a16:creationId xmlns:a16="http://schemas.microsoft.com/office/drawing/2014/main" id="{34629431-E35D-4D04-AEB7-28B83DF70B6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85900" y="2286000"/>
            <a:ext cx="6248400" cy="215741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84901E5-DC7D-4B77-B4A7-77A504F48E88}"/>
              </a:ext>
            </a:extLst>
          </p:cNvPr>
          <p:cNvSpPr>
            <a:spLocks noGrp="1"/>
          </p:cNvSpPr>
          <p:nvPr>
            <p:ph type="title"/>
          </p:nvPr>
        </p:nvSpPr>
        <p:spPr>
          <a:xfrm>
            <a:off x="381000" y="274638"/>
            <a:ext cx="8534400" cy="868362"/>
          </a:xfrm>
        </p:spPr>
        <p:txBody>
          <a:bodyPr/>
          <a:lstStyle/>
          <a:p>
            <a:pPr>
              <a:defRPr/>
            </a:pPr>
            <a:r>
              <a:rPr lang="en-US" altLang="en-US" sz="3200" dirty="0"/>
              <a:t>It is important to understand the difference between these 3 types of funds.</a:t>
            </a:r>
          </a:p>
        </p:txBody>
      </p:sp>
      <p:pic>
        <p:nvPicPr>
          <p:cNvPr id="29699" name="Content Placeholder 3">
            <a:extLst>
              <a:ext uri="{FF2B5EF4-FFF2-40B4-BE49-F238E27FC236}">
                <a16:creationId xmlns:a16="http://schemas.microsoft.com/office/drawing/2014/main" id="{F169F8A2-1543-4813-BF10-B223C605679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1600" y="2209800"/>
            <a:ext cx="6400800" cy="22145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7975-D6ED-4A57-AC85-8A1524FE194F}"/>
              </a:ext>
            </a:extLst>
          </p:cNvPr>
          <p:cNvSpPr>
            <a:spLocks noGrp="1"/>
          </p:cNvSpPr>
          <p:nvPr>
            <p:ph type="title"/>
          </p:nvPr>
        </p:nvSpPr>
        <p:spPr>
          <a:xfrm>
            <a:off x="287338" y="228600"/>
            <a:ext cx="8534400" cy="758825"/>
          </a:xfrm>
        </p:spPr>
        <p:txBody>
          <a:bodyPr/>
          <a:lstStyle/>
          <a:p>
            <a:pPr>
              <a:defRPr/>
            </a:pPr>
            <a:r>
              <a:rPr lang="en-US" sz="2400" dirty="0" err="1"/>
              <a:t>GAfutures</a:t>
            </a:r>
            <a:r>
              <a:rPr lang="en-US" sz="2400" dirty="0"/>
              <a:t> link is:</a:t>
            </a:r>
            <a:br>
              <a:rPr lang="en-US" sz="2400" dirty="0"/>
            </a:br>
            <a:r>
              <a:rPr lang="en-US" sz="2400" dirty="0">
                <a:hlinkClick r:id="rId2"/>
              </a:rPr>
              <a:t>https://www.gafutures.org/hope-state-aid-programs/</a:t>
            </a:r>
            <a:r>
              <a:rPr lang="en-US" sz="2400" dirty="0"/>
              <a:t> </a:t>
            </a:r>
          </a:p>
        </p:txBody>
      </p:sp>
      <p:pic>
        <p:nvPicPr>
          <p:cNvPr id="30723" name="Content Placeholder 3">
            <a:extLst>
              <a:ext uri="{FF2B5EF4-FFF2-40B4-BE49-F238E27FC236}">
                <a16:creationId xmlns:a16="http://schemas.microsoft.com/office/drawing/2014/main" id="{63C5951C-B5F3-488C-AB68-176A2207EFCD}"/>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743200" y="1527175"/>
            <a:ext cx="3621088" cy="4572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F4848C7-87CE-44C9-BFDA-E72A7B71B4B6}"/>
              </a:ext>
            </a:extLst>
          </p:cNvPr>
          <p:cNvSpPr>
            <a:spLocks noGrp="1"/>
          </p:cNvSpPr>
          <p:nvPr>
            <p:ph type="title"/>
          </p:nvPr>
        </p:nvSpPr>
        <p:spPr>
          <a:xfrm>
            <a:off x="301625" y="228600"/>
            <a:ext cx="8534400" cy="914400"/>
          </a:xfrm>
        </p:spPr>
        <p:txBody>
          <a:bodyPr/>
          <a:lstStyle/>
          <a:p>
            <a:pPr>
              <a:defRPr/>
            </a:pPr>
            <a:r>
              <a:rPr lang="en-US" altLang="en-US" sz="1800" dirty="0"/>
              <a:t>Scholarship Information </a:t>
            </a:r>
            <a:br>
              <a:rPr lang="en-US" altLang="en-US" sz="1800" dirty="0"/>
            </a:br>
            <a:r>
              <a:rPr lang="en-US" altLang="en-US" sz="1800" dirty="0"/>
              <a:t>https://counseling.paulding.k12.ga.us/index.php/career/financial-aid-101-and-scholarships/</a:t>
            </a:r>
          </a:p>
        </p:txBody>
      </p:sp>
      <p:pic>
        <p:nvPicPr>
          <p:cNvPr id="31747" name="Content Placeholder 5">
            <a:extLst>
              <a:ext uri="{FF2B5EF4-FFF2-40B4-BE49-F238E27FC236}">
                <a16:creationId xmlns:a16="http://schemas.microsoft.com/office/drawing/2014/main" id="{59AB9D3E-2950-4342-B572-5B631276B57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1447800"/>
            <a:ext cx="6096000" cy="4572000"/>
          </a:xfrm>
        </p:spPr>
      </p:pic>
      <p:pic>
        <p:nvPicPr>
          <p:cNvPr id="31748" name="Picture 1">
            <a:extLst>
              <a:ext uri="{FF2B5EF4-FFF2-40B4-BE49-F238E27FC236}">
                <a16:creationId xmlns:a16="http://schemas.microsoft.com/office/drawing/2014/main" id="{8EEF50EA-C868-42D3-9225-CD9B8A6AA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1219200"/>
            <a:ext cx="65214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691EAD9-1490-405F-AC07-229968360728}"/>
              </a:ext>
            </a:extLst>
          </p:cNvPr>
          <p:cNvSpPr>
            <a:spLocks noGrp="1"/>
          </p:cNvSpPr>
          <p:nvPr>
            <p:ph type="title"/>
          </p:nvPr>
        </p:nvSpPr>
        <p:spPr/>
        <p:txBody>
          <a:bodyPr/>
          <a:lstStyle/>
          <a:p>
            <a:pPr eaLnBrk="1" hangingPunct="1"/>
            <a:r>
              <a:rPr lang="en-US" altLang="en-US">
                <a:solidFill>
                  <a:srgbClr val="7B9899"/>
                </a:solidFill>
              </a:rPr>
              <a:t>HOPE Scholarship</a:t>
            </a:r>
          </a:p>
        </p:txBody>
      </p:sp>
      <p:sp>
        <p:nvSpPr>
          <p:cNvPr id="13315" name="Rectangle 3">
            <a:extLst>
              <a:ext uri="{FF2B5EF4-FFF2-40B4-BE49-F238E27FC236}">
                <a16:creationId xmlns:a16="http://schemas.microsoft.com/office/drawing/2014/main" id="{A3E3D4B1-5647-45C9-83D1-F932E6FBD6E0}"/>
              </a:ext>
            </a:extLst>
          </p:cNvPr>
          <p:cNvSpPr>
            <a:spLocks noGrp="1" noChangeArrowheads="1"/>
          </p:cNvSpPr>
          <p:nvPr>
            <p:ph sz="quarter" idx="1"/>
          </p:nvPr>
        </p:nvSpPr>
        <p:spPr>
          <a:xfrm>
            <a:off x="533400" y="1752600"/>
            <a:ext cx="8153400" cy="4114800"/>
          </a:xfrm>
        </p:spPr>
        <p:txBody>
          <a:bodyPr>
            <a:normAutofit fontScale="62500" lnSpcReduction="20000"/>
          </a:bodyPr>
          <a:lstStyle/>
          <a:p>
            <a:pPr marL="274320" indent="-274320" eaLnBrk="1" fontAlgn="auto" hangingPunct="1">
              <a:lnSpc>
                <a:spcPct val="170000"/>
              </a:lnSpc>
              <a:spcAft>
                <a:spcPts val="0"/>
              </a:spcAft>
              <a:buFont typeface="Wingdings 2"/>
              <a:buChar char=""/>
              <a:defRPr/>
            </a:pPr>
            <a:r>
              <a:rPr lang="en-US" sz="2400" dirty="0"/>
              <a:t>You can apply for HOPE through either FAFSA or the e-HOPE electronic application at </a:t>
            </a:r>
            <a:r>
              <a:rPr lang="en-US" sz="2400" dirty="0">
                <a:solidFill>
                  <a:srgbClr val="0066FF"/>
                </a:solidFill>
                <a:hlinkClick r:id="rId2"/>
              </a:rPr>
              <a:t>www.gsfc.org</a:t>
            </a:r>
            <a:endParaRPr lang="en-US" sz="2400" dirty="0">
              <a:solidFill>
                <a:srgbClr val="0066FF"/>
              </a:solidFill>
            </a:endParaRPr>
          </a:p>
          <a:p>
            <a:pPr marL="548640" lvl="1" indent="-274320" eaLnBrk="1" fontAlgn="auto" hangingPunct="1">
              <a:lnSpc>
                <a:spcPct val="170000"/>
              </a:lnSpc>
              <a:spcAft>
                <a:spcPts val="0"/>
              </a:spcAft>
              <a:buFont typeface="Wingdings"/>
              <a:buChar char=""/>
              <a:defRPr/>
            </a:pPr>
            <a:r>
              <a:rPr lang="en-US" dirty="0">
                <a:solidFill>
                  <a:srgbClr val="0066FF"/>
                </a:solidFill>
                <a:hlinkClick r:id="rId3"/>
              </a:rPr>
              <a:t>https://www.gafutures.org/hope-state-aid-programs/hope-zell-miller-scholarships/hope-scholarship/application-procedure-and-deadline/</a:t>
            </a:r>
            <a:endParaRPr lang="en-US" dirty="0">
              <a:solidFill>
                <a:srgbClr val="0066FF"/>
              </a:solidFill>
            </a:endParaRPr>
          </a:p>
          <a:p>
            <a:pPr marL="274320" indent="-274320" eaLnBrk="1" fontAlgn="auto" hangingPunct="1">
              <a:lnSpc>
                <a:spcPct val="170000"/>
              </a:lnSpc>
              <a:spcAft>
                <a:spcPts val="0"/>
              </a:spcAft>
              <a:buFont typeface="Wingdings 2"/>
              <a:buChar char=""/>
              <a:defRPr/>
            </a:pPr>
            <a:r>
              <a:rPr lang="en-US" sz="2400" dirty="0"/>
              <a:t>3.0 Grade Point Average is required in all HOPE Eligible courses (core academics) except for middle school core courses recorded on the high school transcript. </a:t>
            </a:r>
          </a:p>
          <a:p>
            <a:pPr marL="274320" indent="-274320" eaLnBrk="1" fontAlgn="auto" hangingPunct="1">
              <a:lnSpc>
                <a:spcPct val="170000"/>
              </a:lnSpc>
              <a:spcAft>
                <a:spcPts val="0"/>
              </a:spcAft>
              <a:buFont typeface="Wingdings 2"/>
              <a:buChar char=""/>
              <a:defRPr/>
            </a:pPr>
            <a:r>
              <a:rPr lang="en-US" sz="2400" dirty="0"/>
              <a:t>The HOPE grade point average may be reviewed at anytime via the My </a:t>
            </a:r>
            <a:r>
              <a:rPr lang="en-US" sz="2400" dirty="0" err="1"/>
              <a:t>GAfutures</a:t>
            </a:r>
            <a:r>
              <a:rPr lang="en-US" sz="2400" dirty="0"/>
              <a:t> 411 student’s sign on. </a:t>
            </a:r>
          </a:p>
          <a:p>
            <a:pPr marL="274320" indent="-274320" eaLnBrk="1" fontAlgn="auto" hangingPunct="1">
              <a:lnSpc>
                <a:spcPct val="170000"/>
              </a:lnSpc>
              <a:spcAft>
                <a:spcPts val="0"/>
              </a:spcAft>
              <a:buFont typeface="Wingdings 2"/>
              <a:buChar char=""/>
              <a:defRPr/>
            </a:pPr>
            <a:r>
              <a:rPr lang="en-US" sz="2400" dirty="0"/>
              <a:t>All high school students must have a good, working email to have a </a:t>
            </a:r>
            <a:r>
              <a:rPr lang="en-US" sz="2400" dirty="0" err="1"/>
              <a:t>GAfutures</a:t>
            </a:r>
            <a:r>
              <a:rPr lang="en-US" sz="2400" dirty="0"/>
              <a:t> account. </a:t>
            </a:r>
          </a:p>
          <a:p>
            <a:pPr marL="274320" indent="-274320" eaLnBrk="1" fontAlgn="auto" hangingPunct="1">
              <a:lnSpc>
                <a:spcPct val="170000"/>
              </a:lnSpc>
              <a:spcAft>
                <a:spcPts val="0"/>
              </a:spcAft>
              <a:buFont typeface="Wingdings 2"/>
              <a:buChar char=""/>
              <a:defRPr/>
            </a:pPr>
            <a:r>
              <a:rPr lang="en-US" sz="2400" dirty="0"/>
              <a:t>Paulding County downloads each Senior’s high school transcript at the close of each semester to the Georgia Student Finance Commission via </a:t>
            </a:r>
            <a:r>
              <a:rPr lang="en-US" sz="2400" dirty="0" err="1"/>
              <a:t>GAfutures</a:t>
            </a:r>
            <a:endParaRPr lang="en-US" sz="2400" dirty="0"/>
          </a:p>
        </p:txBody>
      </p:sp>
      <p:pic>
        <p:nvPicPr>
          <p:cNvPr id="32772" name="Picture 1">
            <a:extLst>
              <a:ext uri="{FF2B5EF4-FFF2-40B4-BE49-F238E27FC236}">
                <a16:creationId xmlns:a16="http://schemas.microsoft.com/office/drawing/2014/main" id="{36C073FD-C265-4F95-803B-4A42999523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410200"/>
            <a:ext cx="86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5C722A4-8D55-481C-B932-5E15A95582B9}"/>
              </a:ext>
            </a:extLst>
          </p:cNvPr>
          <p:cNvSpPr>
            <a:spLocks noGrp="1"/>
          </p:cNvSpPr>
          <p:nvPr>
            <p:ph type="title"/>
          </p:nvPr>
        </p:nvSpPr>
        <p:spPr/>
        <p:txBody>
          <a:bodyPr/>
          <a:lstStyle/>
          <a:p>
            <a:pPr eaLnBrk="1" hangingPunct="1"/>
            <a:r>
              <a:rPr lang="en-US" altLang="en-US">
                <a:solidFill>
                  <a:srgbClr val="7B9899"/>
                </a:solidFill>
              </a:rPr>
              <a:t>HOPE GPA Eligibility</a:t>
            </a:r>
          </a:p>
        </p:txBody>
      </p:sp>
      <p:sp>
        <p:nvSpPr>
          <p:cNvPr id="33795" name="Rectangle 3">
            <a:extLst>
              <a:ext uri="{FF2B5EF4-FFF2-40B4-BE49-F238E27FC236}">
                <a16:creationId xmlns:a16="http://schemas.microsoft.com/office/drawing/2014/main" id="{A0BC37F3-7937-4F26-AF3E-CE0AB1C9D147}"/>
              </a:ext>
            </a:extLst>
          </p:cNvPr>
          <p:cNvSpPr>
            <a:spLocks noGrp="1"/>
          </p:cNvSpPr>
          <p:nvPr>
            <p:ph sz="quarter" idx="1"/>
          </p:nvPr>
        </p:nvSpPr>
        <p:spPr>
          <a:xfrm>
            <a:off x="492125" y="1295400"/>
            <a:ext cx="8153400" cy="5181600"/>
          </a:xfrm>
        </p:spPr>
        <p:txBody>
          <a:bodyPr/>
          <a:lstStyle/>
          <a:p>
            <a:pPr eaLnBrk="1" hangingPunct="1"/>
            <a:r>
              <a:rPr lang="en-US" altLang="en-US" sz="1800"/>
              <a:t>District HS transcript is a numeric grade point average, example 83.4%</a:t>
            </a:r>
          </a:p>
          <a:p>
            <a:pPr lvl="1" eaLnBrk="1" hangingPunct="1"/>
            <a:r>
              <a:rPr lang="en-US" altLang="en-US" sz="1800" b="1" u="sng"/>
              <a:t>All courses </a:t>
            </a:r>
            <a:r>
              <a:rPr lang="en-US" altLang="en-US" sz="1800"/>
              <a:t>on the entire high school transcript count and this GPA is used to determine class rank</a:t>
            </a:r>
          </a:p>
          <a:p>
            <a:pPr lvl="1" eaLnBrk="1" hangingPunct="1"/>
            <a:r>
              <a:rPr lang="en-US" altLang="en-US" sz="1800"/>
              <a:t>District transcript also has a weighted and unweighted 4.0 GPA</a:t>
            </a:r>
          </a:p>
          <a:p>
            <a:pPr lvl="2" eaLnBrk="1" hangingPunct="1"/>
            <a:r>
              <a:rPr lang="en-US" altLang="en-US" sz="1800" u="sng">
                <a:solidFill>
                  <a:srgbClr val="FF0000"/>
                </a:solidFill>
              </a:rPr>
              <a:t>This is not the same as the HOPE GPA</a:t>
            </a:r>
            <a:r>
              <a:rPr lang="en-US" altLang="en-US" sz="1800" u="sng">
                <a:solidFill>
                  <a:schemeClr val="accent2"/>
                </a:solidFill>
              </a:rPr>
              <a:t>.</a:t>
            </a:r>
          </a:p>
          <a:p>
            <a:pPr eaLnBrk="1" hangingPunct="1"/>
            <a:r>
              <a:rPr lang="en-US" altLang="en-US" sz="1800"/>
              <a:t>HOPE GPA – 4.0 scale</a:t>
            </a:r>
          </a:p>
          <a:p>
            <a:pPr lvl="1" eaLnBrk="1" hangingPunct="1"/>
            <a:r>
              <a:rPr lang="en-US" altLang="en-US" sz="1800"/>
              <a:t>All academic courses count, even academic electives except a core course in middle school for which the student earned high school credit (ex: Spanish I)</a:t>
            </a:r>
          </a:p>
          <a:p>
            <a:pPr lvl="1" eaLnBrk="1" hangingPunct="1"/>
            <a:r>
              <a:rPr lang="en-US" altLang="en-US" sz="1800"/>
              <a:t>Fine Arts, PE, CTAE courses </a:t>
            </a:r>
            <a:r>
              <a:rPr lang="en-US" altLang="en-US" sz="1800" u="sng"/>
              <a:t>do not</a:t>
            </a:r>
            <a:r>
              <a:rPr lang="en-US" altLang="en-US" sz="1800"/>
              <a:t> count towards HOPE GPA unless the CTAE course is identified as a HOPE Eligible course</a:t>
            </a:r>
          </a:p>
          <a:p>
            <a:pPr lvl="1" eaLnBrk="1" hangingPunct="1"/>
            <a:r>
              <a:rPr lang="en-US" altLang="en-US" sz="1800"/>
              <a:t>An 83.4% weighted GPA on the Paulding County School District transcript may not mean that the there will be a 3.0 HOPE eligible GPA</a:t>
            </a:r>
          </a:p>
          <a:p>
            <a:pPr lvl="1" eaLnBrk="1" hangingPunct="1"/>
            <a:r>
              <a:rPr lang="en-US" altLang="en-US" sz="1800"/>
              <a:t>Students must monitor the HOPE eligible GPA on their My GAfutures account after each semester</a:t>
            </a:r>
          </a:p>
          <a:p>
            <a:pPr lvl="1" eaLnBrk="1" hangingPunct="1">
              <a:lnSpc>
                <a:spcPct val="90000"/>
              </a:lnSpc>
            </a:pPr>
            <a:endParaRPr lang="en-US" altLang="en-US" sz="1800"/>
          </a:p>
          <a:p>
            <a:pPr lvl="1" eaLnBrk="1" hangingPunct="1">
              <a:lnSpc>
                <a:spcPct val="90000"/>
              </a:lnSpc>
              <a:buFont typeface="Wingdings" panose="05000000000000000000" pitchFamily="2" charset="2"/>
              <a:buNone/>
            </a:pPr>
            <a:r>
              <a:rPr lang="en-US" altLang="en-US" sz="18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153EEF8-C54E-4C89-A1B9-0F13BC01FCA1}"/>
              </a:ext>
            </a:extLst>
          </p:cNvPr>
          <p:cNvSpPr>
            <a:spLocks noGrp="1"/>
          </p:cNvSpPr>
          <p:nvPr>
            <p:ph type="title"/>
          </p:nvPr>
        </p:nvSpPr>
        <p:spPr/>
        <p:txBody>
          <a:bodyPr/>
          <a:lstStyle/>
          <a:p>
            <a:pPr eaLnBrk="1" hangingPunct="1"/>
            <a:r>
              <a:rPr lang="en-US" altLang="en-US">
                <a:solidFill>
                  <a:srgbClr val="7B9899"/>
                </a:solidFill>
              </a:rPr>
              <a:t>HOPE Scholarship</a:t>
            </a:r>
          </a:p>
        </p:txBody>
      </p:sp>
      <p:sp>
        <p:nvSpPr>
          <p:cNvPr id="16387" name="Content Placeholder 2">
            <a:extLst>
              <a:ext uri="{FF2B5EF4-FFF2-40B4-BE49-F238E27FC236}">
                <a16:creationId xmlns:a16="http://schemas.microsoft.com/office/drawing/2014/main" id="{1C20AA3F-0A10-4FDA-AD9E-FEFFE40BE0E9}"/>
              </a:ext>
            </a:extLst>
          </p:cNvPr>
          <p:cNvSpPr>
            <a:spLocks noGrp="1"/>
          </p:cNvSpPr>
          <p:nvPr>
            <p:ph sz="quarter" idx="1"/>
          </p:nvPr>
        </p:nvSpPr>
        <p:spPr>
          <a:xfrm>
            <a:off x="301625" y="1527175"/>
            <a:ext cx="8504238" cy="4572000"/>
          </a:xfrm>
        </p:spPr>
        <p:txBody>
          <a:bodyPr>
            <a:normAutofit fontScale="92500"/>
          </a:bodyPr>
          <a:lstStyle/>
          <a:p>
            <a:pPr marL="274320" indent="-274320" eaLnBrk="1" fontAlgn="auto" hangingPunct="1">
              <a:spcAft>
                <a:spcPts val="0"/>
              </a:spcAft>
              <a:buFont typeface="Wingdings 2"/>
              <a:buChar char=""/>
              <a:defRPr/>
            </a:pPr>
            <a:r>
              <a:rPr lang="en-US" sz="1600" dirty="0"/>
              <a:t>Again note…..3.0 Grade Point Average in all academic courses</a:t>
            </a:r>
          </a:p>
          <a:p>
            <a:pPr marL="274320" indent="-274320" eaLnBrk="1" fontAlgn="auto" hangingPunct="1">
              <a:spcAft>
                <a:spcPts val="0"/>
              </a:spcAft>
              <a:buFont typeface="Wingdings 2"/>
              <a:buChar char=""/>
              <a:defRPr/>
            </a:pPr>
            <a:r>
              <a:rPr lang="en-US" sz="1600" dirty="0"/>
              <a:t>AP (Advanced Placement) courses will receive a .5 weight by Georgia Student Finance Commission</a:t>
            </a:r>
          </a:p>
          <a:p>
            <a:pPr marL="548640" lvl="1" indent="-274320" eaLnBrk="1" fontAlgn="auto" hangingPunct="1">
              <a:spcAft>
                <a:spcPts val="0"/>
              </a:spcAft>
              <a:buFont typeface="Wingdings"/>
              <a:buChar char=""/>
              <a:defRPr/>
            </a:pPr>
            <a:r>
              <a:rPr lang="en-US" sz="1600" dirty="0"/>
              <a:t>There is no .5 weight added to an A grade.</a:t>
            </a:r>
          </a:p>
          <a:p>
            <a:pPr marL="274320" indent="-274320" eaLnBrk="1" fontAlgn="auto" hangingPunct="1">
              <a:spcAft>
                <a:spcPts val="0"/>
              </a:spcAft>
              <a:buFont typeface="Wingdings 2"/>
              <a:buChar char=""/>
              <a:defRPr/>
            </a:pPr>
            <a:r>
              <a:rPr lang="en-US" sz="1600" dirty="0"/>
              <a:t>Dual Enrollment Move on When Ready courses completed in the 13-14 and year’s thereafter school year will be weighted with a .5 weight by Georgia Student Finance Commission.</a:t>
            </a:r>
          </a:p>
          <a:p>
            <a:pPr marL="274320" indent="-274320" eaLnBrk="1" fontAlgn="auto" hangingPunct="1">
              <a:spcAft>
                <a:spcPts val="0"/>
              </a:spcAft>
              <a:buFont typeface="Wingdings 2"/>
              <a:buChar char=""/>
              <a:defRPr/>
            </a:pPr>
            <a:r>
              <a:rPr lang="en-US" sz="1600" dirty="0"/>
              <a:t>Dual Enrollment Move on When Ready core courses completed in the 14-15, 15-16, and current school year are weighted 10 points on the high school transcript. MOWR courses completed prior to July 1, 2014 were weighted on district transcript.</a:t>
            </a:r>
          </a:p>
          <a:p>
            <a:pPr eaLnBrk="1" hangingPunct="1">
              <a:defRPr/>
            </a:pPr>
            <a:r>
              <a:rPr lang="en-US" altLang="en-US" sz="1600" dirty="0"/>
              <a:t>Even if student is eligible, student will not receive HOPE, if there is no match among:</a:t>
            </a:r>
          </a:p>
          <a:p>
            <a:pPr lvl="1" eaLnBrk="1" hangingPunct="1">
              <a:defRPr/>
            </a:pPr>
            <a:r>
              <a:rPr lang="en-US" altLang="en-US" sz="1600" dirty="0">
                <a:solidFill>
                  <a:schemeClr val="tx1">
                    <a:lumMod val="85000"/>
                    <a:lumOff val="15000"/>
                  </a:schemeClr>
                </a:solidFill>
              </a:rPr>
              <a:t>Infinite Campus (student information system)</a:t>
            </a:r>
          </a:p>
          <a:p>
            <a:pPr lvl="1" eaLnBrk="1" hangingPunct="1">
              <a:defRPr/>
            </a:pPr>
            <a:r>
              <a:rPr lang="en-US" altLang="en-US" sz="1600" dirty="0">
                <a:solidFill>
                  <a:schemeClr val="tx1">
                    <a:lumMod val="85000"/>
                    <a:lumOff val="15000"/>
                  </a:schemeClr>
                </a:solidFill>
              </a:rPr>
              <a:t>FAFSA (Free Application for Federal Student Aid)</a:t>
            </a:r>
          </a:p>
          <a:p>
            <a:pPr lvl="1" eaLnBrk="1" hangingPunct="1">
              <a:defRPr/>
            </a:pPr>
            <a:r>
              <a:rPr lang="en-US" altLang="en-US" sz="1600" dirty="0">
                <a:solidFill>
                  <a:schemeClr val="tx1">
                    <a:lumMod val="85000"/>
                    <a:lumOff val="15000"/>
                  </a:schemeClr>
                </a:solidFill>
              </a:rPr>
              <a:t>My </a:t>
            </a:r>
            <a:r>
              <a:rPr lang="en-US" altLang="en-US" sz="1600" dirty="0" err="1">
                <a:solidFill>
                  <a:schemeClr val="tx1">
                    <a:lumMod val="85000"/>
                    <a:lumOff val="15000"/>
                  </a:schemeClr>
                </a:solidFill>
              </a:rPr>
              <a:t>GAfutures</a:t>
            </a:r>
            <a:r>
              <a:rPr lang="en-US" altLang="en-US" sz="1600" dirty="0">
                <a:solidFill>
                  <a:schemeClr val="tx1">
                    <a:lumMod val="85000"/>
                    <a:lumOff val="15000"/>
                  </a:schemeClr>
                </a:solidFill>
              </a:rPr>
              <a:t> account</a:t>
            </a:r>
          </a:p>
          <a:p>
            <a:pPr lvl="1" eaLnBrk="1" hangingPunct="1">
              <a:defRPr/>
            </a:pPr>
            <a:r>
              <a:rPr lang="en-US" altLang="en-US" sz="1600" dirty="0">
                <a:solidFill>
                  <a:schemeClr val="tx1">
                    <a:lumMod val="85000"/>
                    <a:lumOff val="15000"/>
                  </a:schemeClr>
                </a:solidFill>
              </a:rPr>
              <a:t>College/university application</a:t>
            </a:r>
          </a:p>
          <a:p>
            <a:pPr lvl="1" eaLnBrk="1" hangingPunct="1">
              <a:defRPr/>
            </a:pPr>
            <a:r>
              <a:rPr lang="en-US" altLang="en-US" sz="1600" dirty="0">
                <a:solidFill>
                  <a:schemeClr val="tx1">
                    <a:lumMod val="85000"/>
                    <a:lumOff val="15000"/>
                  </a:schemeClr>
                </a:solidFill>
              </a:rPr>
              <a:t>Financial aid documentation at college, university, and/or technical college</a:t>
            </a:r>
          </a:p>
          <a:p>
            <a:pPr lvl="1" eaLnBrk="1" hangingPunct="1">
              <a:defRPr/>
            </a:pPr>
            <a:endParaRPr lang="en-US" altLang="en-US" sz="1600" dirty="0">
              <a:solidFill>
                <a:schemeClr val="tx1">
                  <a:lumMod val="85000"/>
                  <a:lumOff val="15000"/>
                </a:schemeClr>
              </a:solidFill>
            </a:endParaRPr>
          </a:p>
          <a:p>
            <a:pPr marL="274638" lvl="1" indent="0" eaLnBrk="1" hangingPunct="1">
              <a:buFont typeface="Wingdings" panose="05000000000000000000" pitchFamily="2" charset="2"/>
              <a:buNone/>
              <a:defRPr/>
            </a:pPr>
            <a:r>
              <a:rPr lang="en-US" altLang="en-US" sz="1600" dirty="0">
                <a:solidFill>
                  <a:schemeClr val="tx1">
                    <a:lumMod val="85000"/>
                    <a:lumOff val="15000"/>
                  </a:schemeClr>
                </a:solidFill>
              </a:rPr>
              <a:t>PLAN AHEAD to avoid last minute stresses that could effect HOPE !!!</a:t>
            </a: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98D64F5A-F654-4B0A-89EB-A4869D3F0F68}"/>
              </a:ext>
            </a:extLst>
          </p:cNvPr>
          <p:cNvSpPr>
            <a:spLocks noGrp="1"/>
          </p:cNvSpPr>
          <p:nvPr>
            <p:ph sz="quarter" idx="1"/>
          </p:nvPr>
        </p:nvSpPr>
        <p:spPr>
          <a:xfrm>
            <a:off x="301625" y="1527175"/>
            <a:ext cx="8504238" cy="4572000"/>
          </a:xfrm>
        </p:spPr>
        <p:txBody>
          <a:bodyPr/>
          <a:lstStyle/>
          <a:p>
            <a:pPr algn="ctr" eaLnBrk="1" hangingPunct="1">
              <a:buFont typeface="Wingdings" panose="05000000000000000000" pitchFamily="2" charset="2"/>
              <a:buNone/>
            </a:pPr>
            <a:r>
              <a:rPr lang="en-US" altLang="en-US" sz="5300">
                <a:latin typeface="Bookman Old Style" panose="02050604050505020204" pitchFamily="18" charset="0"/>
              </a:rPr>
              <a:t>Your Son/Daughter is Graduating…</a:t>
            </a:r>
          </a:p>
          <a:p>
            <a:pPr eaLnBrk="1" hangingPunct="1"/>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19A8E40-9C87-463D-BD26-5BDA73EA7972}"/>
              </a:ext>
            </a:extLst>
          </p:cNvPr>
          <p:cNvSpPr>
            <a:spLocks noGrp="1"/>
          </p:cNvSpPr>
          <p:nvPr>
            <p:ph type="title"/>
          </p:nvPr>
        </p:nvSpPr>
        <p:spPr>
          <a:xfrm>
            <a:off x="301625" y="228600"/>
            <a:ext cx="8534400" cy="914400"/>
          </a:xfrm>
        </p:spPr>
        <p:txBody>
          <a:bodyPr>
            <a:normAutofit fontScale="90000"/>
          </a:bodyPr>
          <a:lstStyle/>
          <a:p>
            <a:pPr eaLnBrk="1" fontAlgn="auto" hangingPunct="1">
              <a:spcAft>
                <a:spcPts val="0"/>
              </a:spcAft>
              <a:defRPr/>
            </a:pPr>
            <a:r>
              <a:rPr lang="en-US" dirty="0"/>
              <a:t>Areas that cause an eligible student not to show eligible for the HOPE: </a:t>
            </a:r>
          </a:p>
        </p:txBody>
      </p:sp>
      <p:sp>
        <p:nvSpPr>
          <p:cNvPr id="25603" name="Content Placeholder 2">
            <a:extLst>
              <a:ext uri="{FF2B5EF4-FFF2-40B4-BE49-F238E27FC236}">
                <a16:creationId xmlns:a16="http://schemas.microsoft.com/office/drawing/2014/main" id="{E5FFDD99-654C-4C83-A2DC-884DDAF8C8AC}"/>
              </a:ext>
            </a:extLst>
          </p:cNvPr>
          <p:cNvSpPr>
            <a:spLocks noGrp="1"/>
          </p:cNvSpPr>
          <p:nvPr>
            <p:ph sz="quarter" idx="1"/>
          </p:nvPr>
        </p:nvSpPr>
        <p:spPr>
          <a:xfrm>
            <a:off x="152400" y="1676400"/>
            <a:ext cx="8534400" cy="4724400"/>
          </a:xfrm>
        </p:spPr>
        <p:txBody>
          <a:bodyPr/>
          <a:lstStyle/>
          <a:p>
            <a:pPr lvl="1" eaLnBrk="1" hangingPunct="1">
              <a:defRPr/>
            </a:pPr>
            <a:r>
              <a:rPr lang="en-US" altLang="en-US" dirty="0">
                <a:solidFill>
                  <a:schemeClr val="tx1">
                    <a:lumMod val="85000"/>
                    <a:lumOff val="15000"/>
                  </a:schemeClr>
                </a:solidFill>
              </a:rPr>
              <a:t>999 number is in the student information system rather than valid Social Security Number</a:t>
            </a:r>
          </a:p>
          <a:p>
            <a:pPr lvl="1" eaLnBrk="1" hangingPunct="1">
              <a:defRPr/>
            </a:pPr>
            <a:r>
              <a:rPr lang="en-US" altLang="en-US" dirty="0">
                <a:solidFill>
                  <a:schemeClr val="tx1">
                    <a:lumMod val="85000"/>
                    <a:lumOff val="15000"/>
                  </a:schemeClr>
                </a:solidFill>
              </a:rPr>
              <a:t>Incorrect Social Security Number</a:t>
            </a:r>
          </a:p>
          <a:p>
            <a:pPr lvl="1" eaLnBrk="1" hangingPunct="1">
              <a:defRPr/>
            </a:pPr>
            <a:r>
              <a:rPr lang="en-US" altLang="en-US" dirty="0">
                <a:solidFill>
                  <a:schemeClr val="tx1">
                    <a:lumMod val="85000"/>
                    <a:lumOff val="15000"/>
                  </a:schemeClr>
                </a:solidFill>
              </a:rPr>
              <a:t>Incorrect Legal Name</a:t>
            </a:r>
          </a:p>
          <a:p>
            <a:pPr lvl="1" eaLnBrk="1" hangingPunct="1">
              <a:defRPr/>
            </a:pPr>
            <a:r>
              <a:rPr lang="en-US" altLang="en-US" dirty="0">
                <a:solidFill>
                  <a:schemeClr val="tx1">
                    <a:lumMod val="85000"/>
                    <a:lumOff val="15000"/>
                  </a:schemeClr>
                </a:solidFill>
              </a:rPr>
              <a:t>Incorrect birth date and/or high school name</a:t>
            </a:r>
          </a:p>
          <a:p>
            <a:pPr lvl="1" eaLnBrk="1" hangingPunct="1">
              <a:defRPr/>
            </a:pPr>
            <a:endParaRPr lang="en-US" altLang="en-US" dirty="0">
              <a:solidFill>
                <a:schemeClr val="tx1">
                  <a:lumMod val="85000"/>
                  <a:lumOff val="15000"/>
                </a:schemeClr>
              </a:solidFill>
            </a:endParaRPr>
          </a:p>
          <a:p>
            <a:pPr lvl="1" eaLnBrk="1" hangingPunct="1">
              <a:buFont typeface="Wingdings" panose="05000000000000000000" pitchFamily="2" charset="2"/>
              <a:buNone/>
              <a:defRPr/>
            </a:pPr>
            <a:r>
              <a:rPr lang="en-US" altLang="en-US" dirty="0">
                <a:solidFill>
                  <a:schemeClr val="tx1">
                    <a:lumMod val="85000"/>
                    <a:lumOff val="15000"/>
                  </a:schemeClr>
                </a:solidFill>
              </a:rPr>
              <a:t>Student must carefully and continually check  HOPE information on the </a:t>
            </a:r>
            <a:r>
              <a:rPr lang="en-US" altLang="en-US" dirty="0" err="1">
                <a:solidFill>
                  <a:schemeClr val="tx1">
                    <a:lumMod val="85000"/>
                    <a:lumOff val="15000"/>
                  </a:schemeClr>
                </a:solidFill>
              </a:rPr>
              <a:t>MyGAfutures</a:t>
            </a:r>
            <a:r>
              <a:rPr lang="en-US" altLang="en-US" dirty="0">
                <a:solidFill>
                  <a:schemeClr val="tx1">
                    <a:lumMod val="85000"/>
                    <a:lumOff val="15000"/>
                  </a:schemeClr>
                </a:solidFill>
              </a:rPr>
              <a:t> account and talk to the school counselor if there are any issues</a:t>
            </a:r>
            <a:endParaRPr lang="en-US" altLang="en-US" dirty="0"/>
          </a:p>
          <a:p>
            <a:pPr eaLnBrk="1" hangingPunct="1">
              <a:defRPr/>
            </a:pPr>
            <a:endParaRPr lang="en-US" altLang="en-US" dirty="0"/>
          </a:p>
        </p:txBody>
      </p:sp>
      <p:pic>
        <p:nvPicPr>
          <p:cNvPr id="35844" name="Picture 5">
            <a:extLst>
              <a:ext uri="{FF2B5EF4-FFF2-40B4-BE49-F238E27FC236}">
                <a16:creationId xmlns:a16="http://schemas.microsoft.com/office/drawing/2014/main" id="{41AD0A1C-0002-4D12-954A-E22508282D8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336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E654BC3-AD8D-4E2E-BA12-C7CED3131F9E}"/>
              </a:ext>
            </a:extLst>
          </p:cNvPr>
          <p:cNvSpPr>
            <a:spLocks noGrp="1"/>
          </p:cNvSpPr>
          <p:nvPr>
            <p:ph type="title"/>
          </p:nvPr>
        </p:nvSpPr>
        <p:spPr/>
        <p:txBody>
          <a:bodyPr/>
          <a:lstStyle/>
          <a:p>
            <a:pPr eaLnBrk="1" hangingPunct="1"/>
            <a:r>
              <a:rPr lang="en-US" altLang="en-US">
                <a:solidFill>
                  <a:srgbClr val="7B9899"/>
                </a:solidFill>
              </a:rPr>
              <a:t>HOPE Information</a:t>
            </a:r>
          </a:p>
        </p:txBody>
      </p:sp>
      <p:sp>
        <p:nvSpPr>
          <p:cNvPr id="36867" name="Content Placeholder 2">
            <a:extLst>
              <a:ext uri="{FF2B5EF4-FFF2-40B4-BE49-F238E27FC236}">
                <a16:creationId xmlns:a16="http://schemas.microsoft.com/office/drawing/2014/main" id="{0C4ACB09-E1C6-46F9-A1FA-14B1FF1CA3CD}"/>
              </a:ext>
            </a:extLst>
          </p:cNvPr>
          <p:cNvSpPr>
            <a:spLocks noGrp="1"/>
          </p:cNvSpPr>
          <p:nvPr>
            <p:ph sz="quarter" idx="1"/>
          </p:nvPr>
        </p:nvSpPr>
        <p:spPr>
          <a:xfrm>
            <a:off x="301625" y="1527175"/>
            <a:ext cx="8504238" cy="4572000"/>
          </a:xfrm>
        </p:spPr>
        <p:txBody>
          <a:bodyPr/>
          <a:lstStyle/>
          <a:p>
            <a:pPr eaLnBrk="1" hangingPunct="1"/>
            <a:r>
              <a:rPr lang="en-US" altLang="en-US"/>
              <a:t>The HOPE Scholarship will pay a percentage amount of the standard tuition charges from the previous year for a 3.0 Core GPA.</a:t>
            </a:r>
          </a:p>
          <a:p>
            <a:pPr eaLnBrk="1" hangingPunct="1"/>
            <a:r>
              <a:rPr lang="en-US" altLang="en-US"/>
              <a:t>Website for HOPE amounts is on the HOPE Fall 2019 information chart on GAfutues. These amounts are for the 2019-20 school year only. </a:t>
            </a:r>
          </a:p>
          <a:p>
            <a:pPr eaLnBrk="1" hangingPunct="1"/>
            <a:r>
              <a:rPr lang="en-US" altLang="en-US"/>
              <a:t>HOPE will not pay for remedial or developmental courses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96FB-D2C0-44C6-BD2D-C6E31BB599F7}"/>
              </a:ext>
            </a:extLst>
          </p:cNvPr>
          <p:cNvSpPr>
            <a:spLocks noGrp="1"/>
          </p:cNvSpPr>
          <p:nvPr>
            <p:ph type="title"/>
          </p:nvPr>
        </p:nvSpPr>
        <p:spPr/>
        <p:txBody>
          <a:bodyPr/>
          <a:lstStyle/>
          <a:p>
            <a:pPr>
              <a:defRPr/>
            </a:pPr>
            <a:r>
              <a:rPr lang="en-US" dirty="0"/>
              <a:t>Award Amounts</a:t>
            </a:r>
          </a:p>
        </p:txBody>
      </p:sp>
      <p:sp>
        <p:nvSpPr>
          <p:cNvPr id="37891" name="Content Placeholder 2">
            <a:extLst>
              <a:ext uri="{FF2B5EF4-FFF2-40B4-BE49-F238E27FC236}">
                <a16:creationId xmlns:a16="http://schemas.microsoft.com/office/drawing/2014/main" id="{1E9FC41B-E8EF-48C5-8403-36DCE8F905B3}"/>
              </a:ext>
            </a:extLst>
          </p:cNvPr>
          <p:cNvSpPr>
            <a:spLocks noGrp="1"/>
          </p:cNvSpPr>
          <p:nvPr>
            <p:ph sz="quarter" idx="1"/>
          </p:nvPr>
        </p:nvSpPr>
        <p:spPr>
          <a:xfrm>
            <a:off x="301625" y="1066800"/>
            <a:ext cx="8504238" cy="5032375"/>
          </a:xfrm>
        </p:spPr>
        <p:txBody>
          <a:bodyPr/>
          <a:lstStyle/>
          <a:p>
            <a:endParaRPr lang="en-US" altLang="en-US"/>
          </a:p>
          <a:p>
            <a:r>
              <a:rPr lang="en-US" altLang="en-US" sz="1800">
                <a:hlinkClick r:id="rId2"/>
              </a:rPr>
              <a:t>https://apps.gsfc.org/SecureNextGen/dsp_award_amounts.cfm</a:t>
            </a:r>
            <a:r>
              <a:rPr lang="en-US" altLang="en-US" sz="1800"/>
              <a:t> </a:t>
            </a:r>
          </a:p>
          <a:p>
            <a:endParaRPr lang="en-US" altLang="en-US"/>
          </a:p>
        </p:txBody>
      </p:sp>
      <p:pic>
        <p:nvPicPr>
          <p:cNvPr id="37892" name="Picture 2">
            <a:extLst>
              <a:ext uri="{FF2B5EF4-FFF2-40B4-BE49-F238E27FC236}">
                <a16:creationId xmlns:a16="http://schemas.microsoft.com/office/drawing/2014/main" id="{8907051C-DEA9-4150-89EA-A3BAF8697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05000"/>
            <a:ext cx="6838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2EEE500-4D27-4844-88C9-311E1571F3EF}"/>
              </a:ext>
            </a:extLst>
          </p:cNvPr>
          <p:cNvSpPr>
            <a:spLocks noGrp="1"/>
          </p:cNvSpPr>
          <p:nvPr>
            <p:ph type="title"/>
          </p:nvPr>
        </p:nvSpPr>
        <p:spPr/>
        <p:txBody>
          <a:bodyPr/>
          <a:lstStyle/>
          <a:p>
            <a:pPr eaLnBrk="1" hangingPunct="1">
              <a:defRPr/>
            </a:pPr>
            <a:r>
              <a:rPr lang="en-US" altLang="en-US" dirty="0"/>
              <a:t>Zell Miller</a:t>
            </a:r>
          </a:p>
        </p:txBody>
      </p:sp>
      <p:sp>
        <p:nvSpPr>
          <p:cNvPr id="38915" name="Content Placeholder 2">
            <a:extLst>
              <a:ext uri="{FF2B5EF4-FFF2-40B4-BE49-F238E27FC236}">
                <a16:creationId xmlns:a16="http://schemas.microsoft.com/office/drawing/2014/main" id="{1F9AD26D-C34B-46A1-9EB7-C136D31307AD}"/>
              </a:ext>
            </a:extLst>
          </p:cNvPr>
          <p:cNvSpPr>
            <a:spLocks noGrp="1"/>
          </p:cNvSpPr>
          <p:nvPr>
            <p:ph sz="quarter" idx="1"/>
          </p:nvPr>
        </p:nvSpPr>
        <p:spPr>
          <a:xfrm>
            <a:off x="301625" y="1527175"/>
            <a:ext cx="8504238" cy="4572000"/>
          </a:xfrm>
        </p:spPr>
        <p:txBody>
          <a:bodyPr/>
          <a:lstStyle/>
          <a:p>
            <a:pPr eaLnBrk="1" hangingPunct="1"/>
            <a:r>
              <a:rPr lang="en-US" altLang="en-US" sz="2400"/>
              <a:t>Zell Miller Scholar Program</a:t>
            </a:r>
          </a:p>
          <a:p>
            <a:pPr lvl="1" eaLnBrk="1" hangingPunct="1"/>
            <a:r>
              <a:rPr lang="en-US" altLang="en-US"/>
              <a:t>Must meet all HOPE requirements</a:t>
            </a:r>
          </a:p>
          <a:p>
            <a:pPr lvl="1" eaLnBrk="1" hangingPunct="1"/>
            <a:r>
              <a:rPr lang="en-US" altLang="en-US"/>
              <a:t>Must graduate with a 3.7 GPA in Core Subjects as calculated by GSFC</a:t>
            </a:r>
          </a:p>
          <a:p>
            <a:pPr lvl="1" eaLnBrk="1" hangingPunct="1"/>
            <a:r>
              <a:rPr lang="en-US" altLang="en-US"/>
              <a:t>Must have a 1200 SAT Score in Critical Reading and Math from one test OR</a:t>
            </a:r>
          </a:p>
          <a:p>
            <a:pPr lvl="1" eaLnBrk="1" hangingPunct="1"/>
            <a:r>
              <a:rPr lang="en-US" altLang="en-US"/>
              <a:t>Must have a 26 ACT Composite Score from one test</a:t>
            </a:r>
          </a:p>
          <a:p>
            <a:pPr lvl="1" eaLnBrk="1" hangingPunct="1"/>
            <a:r>
              <a:rPr lang="en-US" altLang="en-US"/>
              <a:t>Must have SAT and/or ACT scores before graduation date to GSFC; Testing service sends scores to GSFC; Parent and student need to be certain that GSFC has scores; </a:t>
            </a:r>
          </a:p>
          <a:p>
            <a:pPr lvl="1" eaLnBrk="1" hangingPunct="1"/>
            <a:r>
              <a:rPr lang="en-US" altLang="en-US"/>
              <a:t>Scores of tests taken in June </a:t>
            </a:r>
            <a:r>
              <a:rPr lang="en-US" altLang="en-US" b="1" u="sng">
                <a:solidFill>
                  <a:srgbClr val="C00000"/>
                </a:solidFill>
              </a:rPr>
              <a:t>after graduation are not used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95F2EA1-A3AF-4BE7-9B26-62598C9B0286}"/>
              </a:ext>
            </a:extLst>
          </p:cNvPr>
          <p:cNvSpPr>
            <a:spLocks noGrp="1"/>
          </p:cNvSpPr>
          <p:nvPr>
            <p:ph type="title"/>
          </p:nvPr>
        </p:nvSpPr>
        <p:spPr/>
        <p:txBody>
          <a:bodyPr/>
          <a:lstStyle/>
          <a:p>
            <a:pPr eaLnBrk="1" hangingPunct="1"/>
            <a:r>
              <a:rPr lang="en-US" altLang="en-US">
                <a:solidFill>
                  <a:srgbClr val="7B9899"/>
                </a:solidFill>
              </a:rPr>
              <a:t>HOPE GRANT</a:t>
            </a:r>
          </a:p>
        </p:txBody>
      </p:sp>
      <p:sp>
        <p:nvSpPr>
          <p:cNvPr id="29699" name="Content Placeholder 2">
            <a:extLst>
              <a:ext uri="{FF2B5EF4-FFF2-40B4-BE49-F238E27FC236}">
                <a16:creationId xmlns:a16="http://schemas.microsoft.com/office/drawing/2014/main" id="{3B1AFAFB-3343-4D1C-B993-3098ACD1F887}"/>
              </a:ext>
            </a:extLst>
          </p:cNvPr>
          <p:cNvSpPr>
            <a:spLocks noGrp="1"/>
          </p:cNvSpPr>
          <p:nvPr>
            <p:ph sz="quarter" idx="1"/>
          </p:nvPr>
        </p:nvSpPr>
        <p:spPr>
          <a:xfrm>
            <a:off x="301625" y="1527175"/>
            <a:ext cx="8504238" cy="4572000"/>
          </a:xfrm>
        </p:spPr>
        <p:txBody>
          <a:bodyPr/>
          <a:lstStyle/>
          <a:p>
            <a:pPr lvl="1" eaLnBrk="1" hangingPunct="1">
              <a:defRPr/>
            </a:pPr>
            <a:r>
              <a:rPr lang="en-US" altLang="en-US" dirty="0">
                <a:solidFill>
                  <a:schemeClr val="tx1">
                    <a:lumMod val="85000"/>
                    <a:lumOff val="15000"/>
                  </a:schemeClr>
                </a:solidFill>
              </a:rPr>
              <a:t>There is not a GPA requirement for the HOPE Grant as a student leaves high school. </a:t>
            </a:r>
          </a:p>
          <a:p>
            <a:pPr lvl="1" eaLnBrk="1" hangingPunct="1">
              <a:defRPr/>
            </a:pPr>
            <a:r>
              <a:rPr lang="en-US" altLang="en-US" dirty="0">
                <a:solidFill>
                  <a:schemeClr val="tx1">
                    <a:lumMod val="85000"/>
                    <a:lumOff val="15000"/>
                  </a:schemeClr>
                </a:solidFill>
              </a:rPr>
              <a:t>Students might consider going to a technical college on the HOPE Grant and choosing one of these options:</a:t>
            </a:r>
          </a:p>
          <a:p>
            <a:pPr lvl="2" eaLnBrk="1" hangingPunct="1">
              <a:defRPr/>
            </a:pPr>
            <a:r>
              <a:rPr lang="en-US" altLang="en-US" dirty="0">
                <a:solidFill>
                  <a:schemeClr val="tx1">
                    <a:lumMod val="85000"/>
                    <a:lumOff val="15000"/>
                  </a:schemeClr>
                </a:solidFill>
              </a:rPr>
              <a:t>Complete a Certificate or Diploma Program</a:t>
            </a:r>
          </a:p>
          <a:p>
            <a:pPr lvl="2" eaLnBrk="1" hangingPunct="1">
              <a:defRPr/>
            </a:pPr>
            <a:r>
              <a:rPr lang="en-US" altLang="en-US" dirty="0">
                <a:solidFill>
                  <a:schemeClr val="tx1">
                    <a:lumMod val="85000"/>
                    <a:lumOff val="15000"/>
                  </a:schemeClr>
                </a:solidFill>
              </a:rPr>
              <a:t>Complete 30 semester college hours and transfer to college or university</a:t>
            </a:r>
          </a:p>
          <a:p>
            <a:pPr lvl="1" eaLnBrk="1" hangingPunct="1">
              <a:defRPr/>
            </a:pPr>
            <a:r>
              <a:rPr lang="en-US" altLang="en-US" dirty="0">
                <a:solidFill>
                  <a:schemeClr val="tx1">
                    <a:lumMod val="85000"/>
                    <a:lumOff val="15000"/>
                  </a:schemeClr>
                </a:solidFill>
              </a:rPr>
              <a:t>Link for HOPE Grant information: </a:t>
            </a:r>
            <a:r>
              <a:rPr lang="en-US" altLang="en-US" dirty="0">
                <a:solidFill>
                  <a:schemeClr val="tx1">
                    <a:lumMod val="85000"/>
                    <a:lumOff val="15000"/>
                  </a:schemeClr>
                </a:solidFill>
                <a:hlinkClick r:id="rId2"/>
              </a:rPr>
              <a:t>https://www.gafutures.org/hope-state-aid-programs/hope-zell-miller-grants/hope-grant/eligibility/</a:t>
            </a:r>
            <a:r>
              <a:rPr lang="en-US" altLang="en-US" dirty="0">
                <a:solidFill>
                  <a:schemeClr val="tx1">
                    <a:lumMod val="85000"/>
                    <a:lumOff val="15000"/>
                  </a:schemeClr>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9771C4E-A62C-405D-B5B8-A444A0D8AA55}"/>
              </a:ext>
            </a:extLst>
          </p:cNvPr>
          <p:cNvSpPr>
            <a:spLocks noGrp="1" noChangeArrowheads="1"/>
          </p:cNvSpPr>
          <p:nvPr>
            <p:ph type="title"/>
          </p:nvPr>
        </p:nvSpPr>
        <p:spPr>
          <a:xfrm>
            <a:off x="301625" y="457200"/>
            <a:ext cx="8534400" cy="685800"/>
          </a:xfrm>
        </p:spPr>
        <p:txBody>
          <a:bodyPr>
            <a:normAutofit fontScale="90000"/>
          </a:bodyPr>
          <a:lstStyle/>
          <a:p>
            <a:pPr eaLnBrk="1" fontAlgn="auto" hangingPunct="1">
              <a:spcAft>
                <a:spcPts val="0"/>
              </a:spcAft>
              <a:defRPr/>
            </a:pPr>
            <a:r>
              <a:rPr lang="en-US" sz="3600" dirty="0"/>
              <a:t>Transcript Requests During Year for Admissions and Scholarship Applications</a:t>
            </a:r>
          </a:p>
        </p:txBody>
      </p:sp>
      <p:sp>
        <p:nvSpPr>
          <p:cNvPr id="40963" name="Rectangle 3">
            <a:extLst>
              <a:ext uri="{FF2B5EF4-FFF2-40B4-BE49-F238E27FC236}">
                <a16:creationId xmlns:a16="http://schemas.microsoft.com/office/drawing/2014/main" id="{97BEED14-87E1-492E-B7E3-36D39072D153}"/>
              </a:ext>
            </a:extLst>
          </p:cNvPr>
          <p:cNvSpPr>
            <a:spLocks noGrp="1"/>
          </p:cNvSpPr>
          <p:nvPr>
            <p:ph sz="quarter" idx="1"/>
          </p:nvPr>
        </p:nvSpPr>
        <p:spPr>
          <a:xfrm>
            <a:off x="301625" y="1527175"/>
            <a:ext cx="8504238" cy="4572000"/>
          </a:xfrm>
        </p:spPr>
        <p:txBody>
          <a:bodyPr/>
          <a:lstStyle/>
          <a:p>
            <a:pPr eaLnBrk="1" hangingPunct="1">
              <a:lnSpc>
                <a:spcPct val="90000"/>
              </a:lnSpc>
            </a:pPr>
            <a:r>
              <a:rPr lang="en-US" altLang="en-US"/>
              <a:t>University System of Georgia Schools will receive transcripts via GAfutures</a:t>
            </a:r>
          </a:p>
          <a:p>
            <a:pPr eaLnBrk="1" hangingPunct="1">
              <a:lnSpc>
                <a:spcPct val="90000"/>
              </a:lnSpc>
            </a:pPr>
            <a:r>
              <a:rPr lang="en-US" altLang="en-US"/>
              <a:t>Technical College System of Georgia Schools will also receive transcripts via GAfutures</a:t>
            </a:r>
          </a:p>
          <a:p>
            <a:pPr eaLnBrk="1" hangingPunct="1">
              <a:lnSpc>
                <a:spcPct val="90000"/>
              </a:lnSpc>
            </a:pPr>
            <a:r>
              <a:rPr lang="en-US" altLang="en-US"/>
              <a:t>Private GA Colleges receive GAfutures transcripts</a:t>
            </a:r>
          </a:p>
          <a:p>
            <a:pPr eaLnBrk="1" hangingPunct="1">
              <a:lnSpc>
                <a:spcPct val="90000"/>
              </a:lnSpc>
            </a:pPr>
            <a:r>
              <a:rPr lang="en-US" altLang="en-US"/>
              <a:t>Transcripts for out-of-state schools and for other reasons will be printed off and mailed or processed via Scriborder</a:t>
            </a:r>
          </a:p>
          <a:p>
            <a:pPr eaLnBrk="1" hangingPunct="1">
              <a:lnSpc>
                <a:spcPct val="90000"/>
              </a:lnSpc>
            </a:pPr>
            <a:r>
              <a:rPr lang="en-US" altLang="en-US"/>
              <a:t>There needs to be plenty of lead time for transcripts to accompany college and scholarship applications</a:t>
            </a:r>
          </a:p>
          <a:p>
            <a:pPr eaLnBrk="1" hangingPunct="1">
              <a:lnSpc>
                <a:spcPct val="90000"/>
              </a:lnSpc>
            </a:pP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145206F-F9EE-45CC-A846-1D5C7DF77B26}"/>
              </a:ext>
            </a:extLst>
          </p:cNvPr>
          <p:cNvSpPr>
            <a:spLocks noGrp="1"/>
          </p:cNvSpPr>
          <p:nvPr>
            <p:ph type="title"/>
          </p:nvPr>
        </p:nvSpPr>
        <p:spPr/>
        <p:txBody>
          <a:bodyPr/>
          <a:lstStyle/>
          <a:p>
            <a:pPr eaLnBrk="1" hangingPunct="1"/>
            <a:r>
              <a:rPr lang="en-US" altLang="en-US">
                <a:solidFill>
                  <a:srgbClr val="7B9899"/>
                </a:solidFill>
              </a:rPr>
              <a:t>Final Transcript Request in June</a:t>
            </a:r>
          </a:p>
        </p:txBody>
      </p:sp>
      <p:sp>
        <p:nvSpPr>
          <p:cNvPr id="41987" name="Rectangle 3">
            <a:extLst>
              <a:ext uri="{FF2B5EF4-FFF2-40B4-BE49-F238E27FC236}">
                <a16:creationId xmlns:a16="http://schemas.microsoft.com/office/drawing/2014/main" id="{A3D56B1D-2636-4DC2-8E1B-65814F6B821E}"/>
              </a:ext>
            </a:extLst>
          </p:cNvPr>
          <p:cNvSpPr>
            <a:spLocks noGrp="1"/>
          </p:cNvSpPr>
          <p:nvPr>
            <p:ph sz="quarter" idx="1"/>
          </p:nvPr>
        </p:nvSpPr>
        <p:spPr>
          <a:xfrm>
            <a:off x="301625" y="1527175"/>
            <a:ext cx="8504238" cy="4572000"/>
          </a:xfrm>
        </p:spPr>
        <p:txBody>
          <a:bodyPr/>
          <a:lstStyle/>
          <a:p>
            <a:pPr eaLnBrk="1" hangingPunct="1"/>
            <a:r>
              <a:rPr lang="en-US" altLang="en-US"/>
              <a:t>At the end of the school year a final transcript to the college or technical college </a:t>
            </a:r>
            <a:r>
              <a:rPr lang="en-US" altLang="en-US" u="sng"/>
              <a:t>must</a:t>
            </a:r>
            <a:r>
              <a:rPr lang="en-US" altLang="en-US"/>
              <a:t> be sent either via GAfutures or mailed. </a:t>
            </a:r>
          </a:p>
          <a:p>
            <a:pPr eaLnBrk="1" hangingPunct="1"/>
            <a:r>
              <a:rPr lang="en-US" altLang="en-US"/>
              <a:t>This request may be completed electronically by the student for all University System of Georgia Schools, TCSG and private colleges in GA through the students MyGAfutures account. </a:t>
            </a:r>
          </a:p>
          <a:p>
            <a:pPr eaLnBrk="1" hangingPunct="1"/>
            <a:r>
              <a:rPr lang="en-US" altLang="en-US"/>
              <a:t>For out-of-state transcripts, students must submit the school’s complete address when requesting a transcript</a:t>
            </a:r>
          </a:p>
          <a:p>
            <a:pPr eaLnBrk="1" hangingPunct="1">
              <a:buFont typeface="Wingdings" panose="05000000000000000000" pitchFamily="2" charset="2"/>
              <a:buNone/>
            </a:pPr>
            <a:endParaRPr lang="en-US"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CE1B328-A12A-4A18-AA1F-19F712F809C7}"/>
              </a:ext>
            </a:extLst>
          </p:cNvPr>
          <p:cNvSpPr>
            <a:spLocks noGrp="1"/>
          </p:cNvSpPr>
          <p:nvPr>
            <p:ph type="title"/>
          </p:nvPr>
        </p:nvSpPr>
        <p:spPr/>
        <p:txBody>
          <a:bodyPr/>
          <a:lstStyle/>
          <a:p>
            <a:pPr eaLnBrk="1" hangingPunct="1"/>
            <a:r>
              <a:rPr lang="en-US" altLang="en-US">
                <a:solidFill>
                  <a:srgbClr val="7B9899"/>
                </a:solidFill>
              </a:rPr>
              <a:t>Immunization	</a:t>
            </a:r>
          </a:p>
        </p:txBody>
      </p:sp>
      <p:sp>
        <p:nvSpPr>
          <p:cNvPr id="43011" name="Rectangle 3">
            <a:extLst>
              <a:ext uri="{FF2B5EF4-FFF2-40B4-BE49-F238E27FC236}">
                <a16:creationId xmlns:a16="http://schemas.microsoft.com/office/drawing/2014/main" id="{6B912A87-A741-44EF-80AF-D4AF24AFABE1}"/>
              </a:ext>
            </a:extLst>
          </p:cNvPr>
          <p:cNvSpPr>
            <a:spLocks noGrp="1"/>
          </p:cNvSpPr>
          <p:nvPr>
            <p:ph sz="quarter" idx="1"/>
          </p:nvPr>
        </p:nvSpPr>
        <p:spPr>
          <a:xfrm>
            <a:off x="301625" y="1527175"/>
            <a:ext cx="8504238" cy="4572000"/>
          </a:xfrm>
        </p:spPr>
        <p:txBody>
          <a:bodyPr/>
          <a:lstStyle/>
          <a:p>
            <a:pPr eaLnBrk="1" hangingPunct="1"/>
            <a:endParaRPr lang="en-US" altLang="en-US"/>
          </a:p>
          <a:p>
            <a:pPr eaLnBrk="1" hangingPunct="1"/>
            <a:r>
              <a:rPr lang="en-US" altLang="en-US"/>
              <a:t>Colleges and technical colleges require proof of immunization for entering freshmen</a:t>
            </a:r>
          </a:p>
          <a:p>
            <a:pPr eaLnBrk="1" hangingPunct="1"/>
            <a:r>
              <a:rPr lang="en-US" altLang="en-US"/>
              <a:t>If you do not have this at home, please request a copy from your family physician</a:t>
            </a:r>
          </a:p>
          <a:p>
            <a:pPr eaLnBrk="1" hangingPunct="1">
              <a:buFont typeface="Wingdings" panose="05000000000000000000" pitchFamily="2" charset="2"/>
              <a:buNone/>
            </a:pPr>
            <a:endParaRPr lang="en-US"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ED93312-DD6F-46AC-BEE7-63AB25FD2556}"/>
              </a:ext>
            </a:extLst>
          </p:cNvPr>
          <p:cNvSpPr>
            <a:spLocks noGrp="1"/>
          </p:cNvSpPr>
          <p:nvPr>
            <p:ph type="title"/>
          </p:nvPr>
        </p:nvSpPr>
        <p:spPr/>
        <p:txBody>
          <a:bodyPr/>
          <a:lstStyle/>
          <a:p>
            <a:pPr eaLnBrk="1" hangingPunct="1"/>
            <a:r>
              <a:rPr lang="en-US" altLang="en-US">
                <a:solidFill>
                  <a:srgbClr val="7B9899"/>
                </a:solidFill>
              </a:rPr>
              <a:t>Local Scholarships</a:t>
            </a:r>
          </a:p>
        </p:txBody>
      </p:sp>
      <p:sp>
        <p:nvSpPr>
          <p:cNvPr id="44035" name="Rectangle 3">
            <a:extLst>
              <a:ext uri="{FF2B5EF4-FFF2-40B4-BE49-F238E27FC236}">
                <a16:creationId xmlns:a16="http://schemas.microsoft.com/office/drawing/2014/main" id="{CF0B1781-1849-4E08-8B6F-7D366D1C27FD}"/>
              </a:ext>
            </a:extLst>
          </p:cNvPr>
          <p:cNvSpPr>
            <a:spLocks noGrp="1"/>
          </p:cNvSpPr>
          <p:nvPr>
            <p:ph sz="quarter" idx="1"/>
          </p:nvPr>
        </p:nvSpPr>
        <p:spPr>
          <a:xfrm>
            <a:off x="301625" y="1527175"/>
            <a:ext cx="8504238" cy="4572000"/>
          </a:xfrm>
        </p:spPr>
        <p:txBody>
          <a:bodyPr/>
          <a:lstStyle/>
          <a:p>
            <a:pPr eaLnBrk="1" hangingPunct="1"/>
            <a:endParaRPr lang="en-US" altLang="en-US"/>
          </a:p>
          <a:p>
            <a:pPr eaLnBrk="1" hangingPunct="1"/>
            <a:r>
              <a:rPr lang="en-US" altLang="en-US"/>
              <a:t>Local scholarships are available for Seniors</a:t>
            </a:r>
          </a:p>
          <a:p>
            <a:pPr eaLnBrk="1" hangingPunct="1"/>
            <a:r>
              <a:rPr lang="en-US" altLang="en-US"/>
              <a:t>Also, students may still apply for scholarships that are linked to the postsecondary school  after starting college and throughout postsecondary education </a:t>
            </a:r>
            <a:r>
              <a:rPr lang="en-US" altLang="en-US" i="1"/>
              <a:t>years-Example: Kennesaw State University offers scholarships in multiple fields</a:t>
            </a:r>
          </a:p>
          <a:p>
            <a:pPr eaLnBrk="1" hangingPunct="1"/>
            <a:r>
              <a:rPr lang="en-US" altLang="en-US"/>
              <a:t>District Website has scholarship information on the Financial Aid 101 &amp; Scholarships Link</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E1FCC77-184B-4223-AFE8-BCDB2A96263A}"/>
              </a:ext>
            </a:extLst>
          </p:cNvPr>
          <p:cNvSpPr>
            <a:spLocks noGrp="1" noChangeArrowheads="1"/>
          </p:cNvSpPr>
          <p:nvPr>
            <p:ph type="title"/>
          </p:nvPr>
        </p:nvSpPr>
        <p:spPr>
          <a:xfrm>
            <a:off x="533400" y="228600"/>
            <a:ext cx="8153400" cy="838200"/>
          </a:xfrm>
        </p:spPr>
        <p:txBody>
          <a:bodyPr>
            <a:normAutofit fontScale="90000"/>
          </a:bodyPr>
          <a:lstStyle/>
          <a:p>
            <a:pPr eaLnBrk="1" fontAlgn="auto" hangingPunct="1">
              <a:spcAft>
                <a:spcPts val="0"/>
              </a:spcAft>
              <a:defRPr/>
            </a:pPr>
            <a:r>
              <a:rPr lang="en-US" sz="3200" dirty="0"/>
              <a:t>If College is the choice….</a:t>
            </a:r>
            <a:br>
              <a:rPr lang="en-US" sz="3200" dirty="0"/>
            </a:br>
            <a:r>
              <a:rPr lang="en-US" sz="3200" dirty="0"/>
              <a:t>On-campus housing vs. Off-campus housing</a:t>
            </a:r>
          </a:p>
        </p:txBody>
      </p:sp>
      <p:sp>
        <p:nvSpPr>
          <p:cNvPr id="45059" name="Rectangle 3">
            <a:extLst>
              <a:ext uri="{FF2B5EF4-FFF2-40B4-BE49-F238E27FC236}">
                <a16:creationId xmlns:a16="http://schemas.microsoft.com/office/drawing/2014/main" id="{8EDDE829-1FF7-4598-8FCB-9B06B7B37BD8}"/>
              </a:ext>
            </a:extLst>
          </p:cNvPr>
          <p:cNvSpPr>
            <a:spLocks noGrp="1"/>
          </p:cNvSpPr>
          <p:nvPr>
            <p:ph sz="quarter" idx="1"/>
          </p:nvPr>
        </p:nvSpPr>
        <p:spPr>
          <a:xfrm>
            <a:off x="609600" y="1676400"/>
            <a:ext cx="8077200" cy="3960813"/>
          </a:xfrm>
        </p:spPr>
        <p:txBody>
          <a:bodyPr/>
          <a:lstStyle/>
          <a:p>
            <a:pPr eaLnBrk="1" hangingPunct="1"/>
            <a:endParaRPr lang="en-US" altLang="en-US"/>
          </a:p>
          <a:p>
            <a:pPr eaLnBrk="1" hangingPunct="1"/>
            <a:r>
              <a:rPr lang="en-US" altLang="en-US"/>
              <a:t>Location</a:t>
            </a:r>
          </a:p>
          <a:p>
            <a:pPr eaLnBrk="1" hangingPunct="1"/>
            <a:r>
              <a:rPr lang="en-US" altLang="en-US"/>
              <a:t>Price</a:t>
            </a:r>
          </a:p>
          <a:p>
            <a:pPr eaLnBrk="1" hangingPunct="1"/>
            <a:r>
              <a:rPr lang="en-US" altLang="en-US"/>
              <a:t>Experiences</a:t>
            </a:r>
          </a:p>
          <a:p>
            <a:pPr eaLnBrk="1" hangingPunct="1"/>
            <a:r>
              <a:rPr lang="en-US" altLang="en-US"/>
              <a:t>Convenience</a:t>
            </a:r>
          </a:p>
          <a:p>
            <a:pPr eaLnBrk="1" hangingPunct="1"/>
            <a:r>
              <a:rPr lang="en-US" altLang="en-US"/>
              <a:t>Responsibility</a:t>
            </a:r>
          </a:p>
          <a:p>
            <a:pPr eaLnBrk="1" hangingPunct="1">
              <a:buFont typeface="Wingdings" panose="05000000000000000000" pitchFamily="2" charset="2"/>
              <a:buNone/>
            </a:pPr>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088127C-F2AC-4315-9219-8B296F4AAAF4}"/>
              </a:ext>
            </a:extLst>
          </p:cNvPr>
          <p:cNvSpPr>
            <a:spLocks noGrp="1"/>
          </p:cNvSpPr>
          <p:nvPr>
            <p:ph type="title"/>
          </p:nvPr>
        </p:nvSpPr>
        <p:spPr/>
        <p:txBody>
          <a:bodyPr/>
          <a:lstStyle/>
          <a:p>
            <a:pPr eaLnBrk="1" hangingPunct="1"/>
            <a:r>
              <a:rPr lang="en-US" altLang="en-US">
                <a:solidFill>
                  <a:srgbClr val="7B9899"/>
                </a:solidFill>
              </a:rPr>
              <a:t>…So Now What?</a:t>
            </a:r>
          </a:p>
        </p:txBody>
      </p:sp>
      <p:sp>
        <p:nvSpPr>
          <p:cNvPr id="17411" name="Rectangle 3">
            <a:extLst>
              <a:ext uri="{FF2B5EF4-FFF2-40B4-BE49-F238E27FC236}">
                <a16:creationId xmlns:a16="http://schemas.microsoft.com/office/drawing/2014/main" id="{3A732557-B4B5-424B-BA4B-9D1EAA855D7F}"/>
              </a:ext>
            </a:extLst>
          </p:cNvPr>
          <p:cNvSpPr>
            <a:spLocks noGrp="1"/>
          </p:cNvSpPr>
          <p:nvPr>
            <p:ph sz="quarter" idx="1"/>
          </p:nvPr>
        </p:nvSpPr>
        <p:spPr>
          <a:xfrm>
            <a:off x="533400" y="1905000"/>
            <a:ext cx="8153400" cy="3962400"/>
          </a:xfrm>
        </p:spPr>
        <p:txBody>
          <a:bodyPr/>
          <a:lstStyle/>
          <a:p>
            <a:pPr eaLnBrk="1" hangingPunct="1">
              <a:defRPr/>
            </a:pPr>
            <a:r>
              <a:rPr lang="en-US" altLang="en-US" dirty="0"/>
              <a:t>Congratulations Seniors! </a:t>
            </a:r>
          </a:p>
          <a:p>
            <a:pPr eaLnBrk="1" hangingPunct="1">
              <a:defRPr/>
            </a:pPr>
            <a:r>
              <a:rPr lang="en-US" altLang="en-US" dirty="0"/>
              <a:t>Only 2 semesters remain</a:t>
            </a:r>
          </a:p>
          <a:p>
            <a:pPr eaLnBrk="1" hangingPunct="1">
              <a:defRPr/>
            </a:pPr>
            <a:r>
              <a:rPr lang="en-US" altLang="en-US" dirty="0"/>
              <a:t>All grades still count!</a:t>
            </a:r>
          </a:p>
          <a:p>
            <a:pPr eaLnBrk="1" hangingPunct="1">
              <a:defRPr/>
            </a:pPr>
            <a:r>
              <a:rPr lang="en-US" altLang="en-US" dirty="0"/>
              <a:t>Graduation – </a:t>
            </a:r>
            <a:r>
              <a:rPr lang="en-US" altLang="en-US" dirty="0">
                <a:highlight>
                  <a:srgbClr val="FFFF00"/>
                </a:highlight>
              </a:rPr>
              <a:t>May 22</a:t>
            </a:r>
            <a:r>
              <a:rPr lang="en-US" altLang="en-US" baseline="30000" dirty="0">
                <a:highlight>
                  <a:srgbClr val="FFFF00"/>
                </a:highlight>
              </a:rPr>
              <a:t>nd</a:t>
            </a:r>
            <a:r>
              <a:rPr lang="en-US" altLang="en-US" dirty="0">
                <a:highlight>
                  <a:srgbClr val="FFFF00"/>
                </a:highlight>
              </a:rPr>
              <a:t>, 2020 or May 23</a:t>
            </a:r>
            <a:r>
              <a:rPr lang="en-US" altLang="en-US" baseline="30000" dirty="0">
                <a:highlight>
                  <a:srgbClr val="FFFF00"/>
                </a:highlight>
              </a:rPr>
              <a:t>rd</a:t>
            </a:r>
            <a:r>
              <a:rPr lang="en-US" altLang="en-US" dirty="0">
                <a:highlight>
                  <a:srgbClr val="FFFF00"/>
                </a:highlight>
              </a:rPr>
              <a:t>, 2020</a:t>
            </a:r>
            <a:r>
              <a:rPr lang="en-US" altLang="en-US" dirty="0"/>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EDEC618-AA7D-40FE-9D40-E8BAB912F933}"/>
              </a:ext>
            </a:extLst>
          </p:cNvPr>
          <p:cNvSpPr>
            <a:spLocks noGrp="1"/>
          </p:cNvSpPr>
          <p:nvPr>
            <p:ph type="title" idx="4294967295"/>
          </p:nvPr>
        </p:nvSpPr>
        <p:spPr>
          <a:xfrm>
            <a:off x="609600" y="473075"/>
            <a:ext cx="8534400" cy="1355725"/>
          </a:xfrm>
        </p:spPr>
        <p:txBody>
          <a:bodyPr/>
          <a:lstStyle/>
          <a:p>
            <a:pPr eaLnBrk="1" hangingPunct="1">
              <a:defRPr/>
            </a:pPr>
            <a:r>
              <a:rPr lang="en-US" altLang="en-US" dirty="0">
                <a:highlight>
                  <a:srgbClr val="FFFF00"/>
                </a:highlight>
              </a:rPr>
              <a:t>PROBE FAIR, September 10th, 6-8 p.m.</a:t>
            </a:r>
            <a:br>
              <a:rPr lang="en-US" altLang="en-US" dirty="0"/>
            </a:br>
            <a:r>
              <a:rPr lang="en-US" altLang="en-US" dirty="0">
                <a:highlight>
                  <a:srgbClr val="FFFF00"/>
                </a:highlight>
              </a:rPr>
              <a:t>Paulding County High School</a:t>
            </a:r>
          </a:p>
        </p:txBody>
      </p:sp>
      <p:sp>
        <p:nvSpPr>
          <p:cNvPr id="46083" name="Rectangle 3">
            <a:extLst>
              <a:ext uri="{FF2B5EF4-FFF2-40B4-BE49-F238E27FC236}">
                <a16:creationId xmlns:a16="http://schemas.microsoft.com/office/drawing/2014/main" id="{6FC410D2-24E2-46A5-B74F-4112EAFEDB98}"/>
              </a:ext>
            </a:extLst>
          </p:cNvPr>
          <p:cNvSpPr>
            <a:spLocks noGrp="1"/>
          </p:cNvSpPr>
          <p:nvPr>
            <p:ph type="body" idx="4294967295"/>
          </p:nvPr>
        </p:nvSpPr>
        <p:spPr>
          <a:xfrm>
            <a:off x="457200" y="1905000"/>
            <a:ext cx="8686800" cy="3962400"/>
          </a:xfrm>
        </p:spPr>
        <p:txBody>
          <a:bodyPr/>
          <a:lstStyle/>
          <a:p>
            <a:pPr eaLnBrk="1" hangingPunct="1"/>
            <a:r>
              <a:rPr lang="en-US" altLang="en-US" dirty="0"/>
              <a:t>The Probe Fair is an excellent time to visit with college, university, technical college and military representatives.</a:t>
            </a:r>
          </a:p>
          <a:p>
            <a:pPr eaLnBrk="1" hangingPunct="1"/>
            <a:endParaRPr lang="en-US" altLang="en-US" dirty="0"/>
          </a:p>
        </p:txBody>
      </p:sp>
      <p:pic>
        <p:nvPicPr>
          <p:cNvPr id="46084" name="Picture 1">
            <a:extLst>
              <a:ext uri="{FF2B5EF4-FFF2-40B4-BE49-F238E27FC236}">
                <a16:creationId xmlns:a16="http://schemas.microsoft.com/office/drawing/2014/main" id="{57D88E5C-1B8B-4885-99C6-118B3AA44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01975"/>
            <a:ext cx="77724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12BC1F9-2476-4128-AB80-91B1433AA730}"/>
              </a:ext>
            </a:extLst>
          </p:cNvPr>
          <p:cNvSpPr>
            <a:spLocks noGrp="1" noChangeArrowheads="1"/>
          </p:cNvSpPr>
          <p:nvPr>
            <p:ph type="title"/>
          </p:nvPr>
        </p:nvSpPr>
        <p:spPr>
          <a:xfrm>
            <a:off x="301625" y="228600"/>
            <a:ext cx="8534400" cy="838200"/>
          </a:xfrm>
        </p:spPr>
        <p:txBody>
          <a:bodyPr>
            <a:normAutofit fontScale="90000"/>
          </a:bodyPr>
          <a:lstStyle/>
          <a:p>
            <a:pPr eaLnBrk="1" fontAlgn="auto" hangingPunct="1">
              <a:spcAft>
                <a:spcPts val="0"/>
              </a:spcAft>
              <a:defRPr/>
            </a:pPr>
            <a:r>
              <a:rPr lang="en-US" dirty="0"/>
              <a:t>Not everyone will make the decision to go to college or technical college next year…..</a:t>
            </a:r>
          </a:p>
        </p:txBody>
      </p:sp>
      <p:sp>
        <p:nvSpPr>
          <p:cNvPr id="44035" name="Rectangle 3">
            <a:extLst>
              <a:ext uri="{FF2B5EF4-FFF2-40B4-BE49-F238E27FC236}">
                <a16:creationId xmlns:a16="http://schemas.microsoft.com/office/drawing/2014/main" id="{2398709A-F5A9-41FC-8D09-162E96AF2D8A}"/>
              </a:ext>
            </a:extLst>
          </p:cNvPr>
          <p:cNvSpPr>
            <a:spLocks noGrp="1" noChangeArrowheads="1"/>
          </p:cNvSpPr>
          <p:nvPr>
            <p:ph sz="quarter" idx="1"/>
          </p:nvPr>
        </p:nvSpPr>
        <p:spPr>
          <a:xfrm>
            <a:off x="301625" y="1527175"/>
            <a:ext cx="8504238" cy="4572000"/>
          </a:xfrm>
        </p:spPr>
        <p:txBody>
          <a:bodyPr/>
          <a:lstStyle/>
          <a:p>
            <a:pPr eaLnBrk="1" hangingPunct="1">
              <a:defRPr/>
            </a:pPr>
            <a:r>
              <a:rPr lang="en-US" altLang="en-US" dirty="0"/>
              <a:t>Again, you and your student can find valuable information on the career exploration section of the </a:t>
            </a:r>
            <a:r>
              <a:rPr lang="en-US" altLang="en-US" dirty="0" err="1"/>
              <a:t>GAfutures</a:t>
            </a:r>
            <a:r>
              <a:rPr lang="en-US" altLang="en-US" dirty="0"/>
              <a:t> website</a:t>
            </a:r>
          </a:p>
          <a:p>
            <a:pPr eaLnBrk="1" hangingPunct="1">
              <a:defRPr/>
            </a:pPr>
            <a:r>
              <a:rPr lang="en-US" altLang="en-US" dirty="0">
                <a:hlinkClick r:id="rId2"/>
              </a:rPr>
              <a:t>https://www.gafutures.org/career-exploration/</a:t>
            </a:r>
            <a:r>
              <a:rPr lang="en-US" altLang="en-US" dirty="0"/>
              <a:t> </a:t>
            </a:r>
          </a:p>
          <a:p>
            <a:pPr eaLnBrk="1" hangingPunct="1">
              <a:defRPr/>
            </a:pPr>
            <a:r>
              <a:rPr lang="en-US" altLang="en-US" dirty="0"/>
              <a:t>Learn about:</a:t>
            </a:r>
          </a:p>
          <a:p>
            <a:pPr lvl="1" eaLnBrk="1" hangingPunct="1">
              <a:defRPr/>
            </a:pPr>
            <a:r>
              <a:rPr lang="en-US" altLang="en-US" dirty="0">
                <a:solidFill>
                  <a:schemeClr val="tx1">
                    <a:lumMod val="85000"/>
                    <a:lumOff val="15000"/>
                  </a:schemeClr>
                </a:solidFill>
              </a:rPr>
              <a:t>Yourself</a:t>
            </a:r>
          </a:p>
          <a:p>
            <a:pPr lvl="1" eaLnBrk="1" hangingPunct="1">
              <a:defRPr/>
            </a:pPr>
            <a:r>
              <a:rPr lang="en-US" altLang="en-US" dirty="0">
                <a:solidFill>
                  <a:schemeClr val="tx1">
                    <a:lumMod val="85000"/>
                    <a:lumOff val="15000"/>
                  </a:schemeClr>
                </a:solidFill>
              </a:rPr>
              <a:t>Exploring Careers</a:t>
            </a:r>
          </a:p>
          <a:p>
            <a:pPr lvl="1" eaLnBrk="1" hangingPunct="1">
              <a:defRPr/>
            </a:pPr>
            <a:r>
              <a:rPr lang="en-US" altLang="en-US" dirty="0">
                <a:solidFill>
                  <a:schemeClr val="tx1">
                    <a:lumMod val="85000"/>
                    <a:lumOff val="15000"/>
                  </a:schemeClr>
                </a:solidFill>
              </a:rPr>
              <a:t>Georgia’s Career Clusters and Pathways</a:t>
            </a:r>
          </a:p>
          <a:p>
            <a:pPr lvl="1" eaLnBrk="1" hangingPunct="1">
              <a:defRPr/>
            </a:pPr>
            <a:r>
              <a:rPr lang="en-US" altLang="en-US" dirty="0">
                <a:solidFill>
                  <a:schemeClr val="tx1">
                    <a:lumMod val="85000"/>
                    <a:lumOff val="15000"/>
                  </a:schemeClr>
                </a:solidFill>
              </a:rPr>
              <a:t>Skilled Trades-Go Build Georgia</a:t>
            </a:r>
          </a:p>
          <a:p>
            <a:pPr lvl="1" eaLnBrk="1" hangingPunct="1">
              <a:defRPr/>
            </a:pPr>
            <a:r>
              <a:rPr lang="en-US" altLang="en-US" dirty="0">
                <a:solidFill>
                  <a:schemeClr val="tx1">
                    <a:lumMod val="85000"/>
                    <a:lumOff val="15000"/>
                  </a:schemeClr>
                </a:solidFill>
              </a:rPr>
              <a:t>Military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317F-581E-4D3E-852D-335F9B837D84}"/>
              </a:ext>
            </a:extLst>
          </p:cNvPr>
          <p:cNvSpPr>
            <a:spLocks noGrp="1"/>
          </p:cNvSpPr>
          <p:nvPr>
            <p:ph type="title"/>
          </p:nvPr>
        </p:nvSpPr>
        <p:spPr>
          <a:xfrm>
            <a:off x="301625" y="228600"/>
            <a:ext cx="8534400" cy="914400"/>
          </a:xfrm>
        </p:spPr>
        <p:txBody>
          <a:bodyPr/>
          <a:lstStyle/>
          <a:p>
            <a:pPr>
              <a:defRPr/>
            </a:pPr>
            <a:r>
              <a:rPr lang="en-US" i="1" dirty="0"/>
              <a:t>Who am I? </a:t>
            </a:r>
            <a:r>
              <a:rPr lang="en-US" dirty="0"/>
              <a:t>Resources on Counseling Information Website</a:t>
            </a:r>
          </a:p>
        </p:txBody>
      </p:sp>
      <p:pic>
        <p:nvPicPr>
          <p:cNvPr id="48131" name="Content Placeholder 3">
            <a:extLst>
              <a:ext uri="{FF2B5EF4-FFF2-40B4-BE49-F238E27FC236}">
                <a16:creationId xmlns:a16="http://schemas.microsoft.com/office/drawing/2014/main" id="{C7408A8D-CC64-46EB-8A03-FEE35A7F495E}"/>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24063" y="2209800"/>
            <a:ext cx="5057775" cy="27432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1C7A24D-2911-4997-9F66-404C44FD74CC}"/>
              </a:ext>
            </a:extLst>
          </p:cNvPr>
          <p:cNvSpPr>
            <a:spLocks noGrp="1"/>
          </p:cNvSpPr>
          <p:nvPr>
            <p:ph type="title"/>
          </p:nvPr>
        </p:nvSpPr>
        <p:spPr>
          <a:xfrm>
            <a:off x="301625" y="228600"/>
            <a:ext cx="8534400" cy="990600"/>
          </a:xfrm>
        </p:spPr>
        <p:txBody>
          <a:bodyPr/>
          <a:lstStyle/>
          <a:p>
            <a:pPr>
              <a:defRPr/>
            </a:pPr>
            <a:r>
              <a:rPr lang="en-US" altLang="en-US" dirty="0">
                <a:hlinkClick r:id="rId2"/>
              </a:rPr>
              <a:t>Career Exploration and Planning www.gcic.peachnet.edu</a:t>
            </a:r>
            <a:r>
              <a:rPr lang="en-US" altLang="en-US" dirty="0"/>
              <a:t> </a:t>
            </a:r>
          </a:p>
        </p:txBody>
      </p:sp>
      <p:pic>
        <p:nvPicPr>
          <p:cNvPr id="49155" name="Content Placeholder 3">
            <a:extLst>
              <a:ext uri="{FF2B5EF4-FFF2-40B4-BE49-F238E27FC236}">
                <a16:creationId xmlns:a16="http://schemas.microsoft.com/office/drawing/2014/main" id="{4544DD99-0A40-40DE-A22D-2FB7BDB11A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2667000"/>
            <a:ext cx="4876800" cy="3048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03DA8-54FA-4B41-808F-314610FA4BAA}"/>
              </a:ext>
            </a:extLst>
          </p:cNvPr>
          <p:cNvSpPr>
            <a:spLocks noGrp="1"/>
          </p:cNvSpPr>
          <p:nvPr>
            <p:ph type="title"/>
          </p:nvPr>
        </p:nvSpPr>
        <p:spPr/>
        <p:txBody>
          <a:bodyPr/>
          <a:lstStyle/>
          <a:p>
            <a:pPr>
              <a:defRPr/>
            </a:pPr>
            <a:r>
              <a:rPr lang="en-US" dirty="0"/>
              <a:t>High School Students Profiles</a:t>
            </a:r>
          </a:p>
        </p:txBody>
      </p:sp>
      <p:sp>
        <p:nvSpPr>
          <p:cNvPr id="50179" name="Content Placeholder 2">
            <a:extLst>
              <a:ext uri="{FF2B5EF4-FFF2-40B4-BE49-F238E27FC236}">
                <a16:creationId xmlns:a16="http://schemas.microsoft.com/office/drawing/2014/main" id="{A9110E41-BDA4-47A6-A174-C5D1DBFD5468}"/>
              </a:ext>
            </a:extLst>
          </p:cNvPr>
          <p:cNvSpPr>
            <a:spLocks noGrp="1"/>
          </p:cNvSpPr>
          <p:nvPr>
            <p:ph sz="quarter" idx="1"/>
          </p:nvPr>
        </p:nvSpPr>
        <p:spPr>
          <a:xfrm>
            <a:off x="301625" y="1527175"/>
            <a:ext cx="8504238" cy="4572000"/>
          </a:xfrm>
        </p:spPr>
        <p:txBody>
          <a:bodyPr/>
          <a:lstStyle/>
          <a:p>
            <a:r>
              <a:rPr lang="en-US" altLang="en-US"/>
              <a:t>Each high school student including Seniors has a Profile account on GCIS</a:t>
            </a:r>
          </a:p>
          <a:p>
            <a:r>
              <a:rPr lang="en-US" altLang="en-US"/>
              <a:t>All GCIS exploration and work completed are saved to the student‘s profile.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0B84-4180-43BF-865D-3646EC387724}"/>
              </a:ext>
            </a:extLst>
          </p:cNvPr>
          <p:cNvSpPr>
            <a:spLocks noGrp="1"/>
          </p:cNvSpPr>
          <p:nvPr>
            <p:ph type="title"/>
          </p:nvPr>
        </p:nvSpPr>
        <p:spPr/>
        <p:txBody>
          <a:bodyPr/>
          <a:lstStyle/>
          <a:p>
            <a:pPr>
              <a:defRPr/>
            </a:pPr>
            <a:r>
              <a:rPr lang="en-US" dirty="0"/>
              <a:t>Career Information on GCIS</a:t>
            </a:r>
          </a:p>
        </p:txBody>
      </p:sp>
      <p:pic>
        <p:nvPicPr>
          <p:cNvPr id="51203" name="Content Placeholder 3">
            <a:extLst>
              <a:ext uri="{FF2B5EF4-FFF2-40B4-BE49-F238E27FC236}">
                <a16:creationId xmlns:a16="http://schemas.microsoft.com/office/drawing/2014/main" id="{47352D27-2BB1-4EBC-A114-A2F15D28104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06488" y="2403475"/>
            <a:ext cx="6896100" cy="28194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D5AA-0CC7-407E-BB21-4AEF5B23A687}"/>
              </a:ext>
            </a:extLst>
          </p:cNvPr>
          <p:cNvSpPr>
            <a:spLocks noGrp="1"/>
          </p:cNvSpPr>
          <p:nvPr>
            <p:ph type="title"/>
          </p:nvPr>
        </p:nvSpPr>
        <p:spPr/>
        <p:txBody>
          <a:bodyPr/>
          <a:lstStyle/>
          <a:p>
            <a:pPr>
              <a:defRPr/>
            </a:pPr>
            <a:r>
              <a:rPr lang="en-US" dirty="0"/>
              <a:t>GCIS </a:t>
            </a:r>
          </a:p>
        </p:txBody>
      </p:sp>
      <p:sp>
        <p:nvSpPr>
          <p:cNvPr id="52227" name="Content Placeholder 2">
            <a:extLst>
              <a:ext uri="{FF2B5EF4-FFF2-40B4-BE49-F238E27FC236}">
                <a16:creationId xmlns:a16="http://schemas.microsoft.com/office/drawing/2014/main" id="{3B7644B4-0566-4C52-A7A0-D2B4A7F1DD0C}"/>
              </a:ext>
            </a:extLst>
          </p:cNvPr>
          <p:cNvSpPr>
            <a:spLocks noGrp="1"/>
          </p:cNvSpPr>
          <p:nvPr>
            <p:ph sz="quarter" idx="1"/>
          </p:nvPr>
        </p:nvSpPr>
        <p:spPr>
          <a:xfrm>
            <a:off x="301625" y="1527175"/>
            <a:ext cx="8504238" cy="4572000"/>
          </a:xfrm>
        </p:spPr>
        <p:txBody>
          <a:bodyPr/>
          <a:lstStyle/>
          <a:p>
            <a:r>
              <a:rPr lang="en-US" altLang="en-US"/>
              <a:t>US Schools outside of GA</a:t>
            </a:r>
          </a:p>
          <a:p>
            <a:r>
              <a:rPr lang="en-US" altLang="en-US"/>
              <a:t>Additional financial aid information</a:t>
            </a:r>
          </a:p>
          <a:p>
            <a:r>
              <a:rPr lang="en-US" altLang="en-US"/>
              <a:t>Programs of Study and Training Information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4BE0-22C9-4AA5-8B47-338346E97DA0}"/>
              </a:ext>
            </a:extLst>
          </p:cNvPr>
          <p:cNvSpPr>
            <a:spLocks noGrp="1"/>
          </p:cNvSpPr>
          <p:nvPr>
            <p:ph type="title"/>
          </p:nvPr>
        </p:nvSpPr>
        <p:spPr/>
        <p:txBody>
          <a:bodyPr/>
          <a:lstStyle/>
          <a:p>
            <a:pPr>
              <a:defRPr/>
            </a:pPr>
            <a:r>
              <a:rPr lang="en-US" i="1" dirty="0"/>
              <a:t>Where am I Going? </a:t>
            </a:r>
            <a:r>
              <a:rPr lang="en-US" dirty="0"/>
              <a:t>Resources</a:t>
            </a:r>
          </a:p>
        </p:txBody>
      </p:sp>
      <p:pic>
        <p:nvPicPr>
          <p:cNvPr id="53251" name="Picture 2">
            <a:extLst>
              <a:ext uri="{FF2B5EF4-FFF2-40B4-BE49-F238E27FC236}">
                <a16:creationId xmlns:a16="http://schemas.microsoft.com/office/drawing/2014/main" id="{1D54780F-9CD1-46F0-9340-E8166A977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1527175"/>
            <a:ext cx="82677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a:extLst>
              <a:ext uri="{FF2B5EF4-FFF2-40B4-BE49-F238E27FC236}">
                <a16:creationId xmlns:a16="http://schemas.microsoft.com/office/drawing/2014/main" id="{5901B214-F86F-4D80-8F58-C784F6CCF8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8063" y="3038475"/>
            <a:ext cx="2047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a:extLst>
              <a:ext uri="{FF2B5EF4-FFF2-40B4-BE49-F238E27FC236}">
                <a16:creationId xmlns:a16="http://schemas.microsoft.com/office/drawing/2014/main" id="{2169AD15-A2B7-4808-9A07-BD2E5DC29F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3675"/>
            <a:ext cx="31242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Content Placeholder 2">
            <a:extLst>
              <a:ext uri="{FF2B5EF4-FFF2-40B4-BE49-F238E27FC236}">
                <a16:creationId xmlns:a16="http://schemas.microsoft.com/office/drawing/2014/main" id="{2908C737-8724-4B2C-A8E4-39DC61C33229}"/>
              </a:ext>
            </a:extLst>
          </p:cNvPr>
          <p:cNvSpPr>
            <a:spLocks noGrp="1"/>
          </p:cNvSpPr>
          <p:nvPr>
            <p:ph sz="quarter" idx="1"/>
          </p:nvPr>
        </p:nvSpPr>
        <p:spPr>
          <a:xfrm>
            <a:off x="301625" y="1527175"/>
            <a:ext cx="8504238" cy="4572000"/>
          </a:xfrm>
        </p:spPr>
        <p:txBody>
          <a:bodyPr/>
          <a:lstStyle/>
          <a:p>
            <a:r>
              <a:rPr lang="en-US" altLang="en-US" sz="2800"/>
              <a:t>Be reminded about </a:t>
            </a:r>
            <a:r>
              <a:rPr lang="en-US" altLang="en-US" sz="2800" i="1"/>
              <a:t>Youscience</a:t>
            </a:r>
            <a:r>
              <a:rPr lang="en-US" altLang="en-US" sz="2800"/>
              <a:t> results and the importance of using that information for future decisions</a:t>
            </a:r>
          </a:p>
          <a:p>
            <a:endParaRPr lang="en-US" altLang="en-US"/>
          </a:p>
        </p:txBody>
      </p:sp>
      <p:pic>
        <p:nvPicPr>
          <p:cNvPr id="55301" name="Picture 3">
            <a:extLst>
              <a:ext uri="{FF2B5EF4-FFF2-40B4-BE49-F238E27FC236}">
                <a16:creationId xmlns:a16="http://schemas.microsoft.com/office/drawing/2014/main" id="{9603FB3C-1DAB-48FB-B764-03AE7F591F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83788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6B5D-5E13-47A6-A8A0-23CECBDB57A5}"/>
              </a:ext>
            </a:extLst>
          </p:cNvPr>
          <p:cNvSpPr>
            <a:spLocks noGrp="1"/>
          </p:cNvSpPr>
          <p:nvPr>
            <p:ph type="title"/>
          </p:nvPr>
        </p:nvSpPr>
        <p:spPr/>
        <p:txBody>
          <a:bodyPr/>
          <a:lstStyle/>
          <a:p>
            <a:pPr>
              <a:defRPr/>
            </a:pPr>
            <a:r>
              <a:rPr lang="en-US" dirty="0"/>
              <a:t>How Will I Get There?</a:t>
            </a:r>
          </a:p>
        </p:txBody>
      </p:sp>
      <p:pic>
        <p:nvPicPr>
          <p:cNvPr id="56323" name="Content Placeholder 3">
            <a:extLst>
              <a:ext uri="{FF2B5EF4-FFF2-40B4-BE49-F238E27FC236}">
                <a16:creationId xmlns:a16="http://schemas.microsoft.com/office/drawing/2014/main" id="{5EB282AC-796A-47D8-9CA3-578C89C47A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47863" y="1828800"/>
            <a:ext cx="5210175" cy="3200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A2D080B-456F-4D9E-B2CB-08B6D62154D6}"/>
              </a:ext>
            </a:extLst>
          </p:cNvPr>
          <p:cNvSpPr>
            <a:spLocks noGrp="1"/>
          </p:cNvSpPr>
          <p:nvPr>
            <p:ph type="title"/>
          </p:nvPr>
        </p:nvSpPr>
        <p:spPr/>
        <p:txBody>
          <a:bodyPr/>
          <a:lstStyle/>
          <a:p>
            <a:pPr eaLnBrk="1" hangingPunct="1"/>
            <a:r>
              <a:rPr lang="en-US" altLang="en-US">
                <a:solidFill>
                  <a:srgbClr val="7B9899"/>
                </a:solidFill>
              </a:rPr>
              <a:t>Heading to college or technical school?</a:t>
            </a:r>
          </a:p>
        </p:txBody>
      </p:sp>
      <p:sp>
        <p:nvSpPr>
          <p:cNvPr id="19459" name="Rectangle 3">
            <a:extLst>
              <a:ext uri="{FF2B5EF4-FFF2-40B4-BE49-F238E27FC236}">
                <a16:creationId xmlns:a16="http://schemas.microsoft.com/office/drawing/2014/main" id="{DC0BEDFD-CCA0-40AD-99A1-2461362EA769}"/>
              </a:ext>
            </a:extLst>
          </p:cNvPr>
          <p:cNvSpPr>
            <a:spLocks noGrp="1"/>
          </p:cNvSpPr>
          <p:nvPr>
            <p:ph sz="quarter" idx="1"/>
          </p:nvPr>
        </p:nvSpPr>
        <p:spPr>
          <a:xfrm>
            <a:off x="301625" y="1527175"/>
            <a:ext cx="8504238" cy="4572000"/>
          </a:xfrm>
        </p:spPr>
        <p:txBody>
          <a:bodyPr/>
          <a:lstStyle/>
          <a:p>
            <a:pPr eaLnBrk="1" hangingPunct="1"/>
            <a:r>
              <a:rPr lang="en-US" altLang="en-US"/>
              <a:t>Early decision binding acceptance</a:t>
            </a:r>
          </a:p>
          <a:p>
            <a:pPr eaLnBrk="1" hangingPunct="1"/>
            <a:r>
              <a:rPr lang="en-US" altLang="en-US"/>
              <a:t>Meet all remaining deadlines during senior year and after graduation</a:t>
            </a:r>
          </a:p>
          <a:p>
            <a:pPr lvl="1" eaLnBrk="1" hangingPunct="1"/>
            <a:r>
              <a:rPr lang="en-US" altLang="en-US"/>
              <a:t>Deposits </a:t>
            </a:r>
          </a:p>
          <a:p>
            <a:pPr lvl="1" eaLnBrk="1" hangingPunct="1"/>
            <a:r>
              <a:rPr lang="en-US" altLang="en-US"/>
              <a:t>Final transcript</a:t>
            </a:r>
          </a:p>
          <a:p>
            <a:pPr lvl="1" eaLnBrk="1" hangingPunct="1"/>
            <a:r>
              <a:rPr lang="en-US" altLang="en-US"/>
              <a:t>Scholarships</a:t>
            </a:r>
          </a:p>
          <a:p>
            <a:pPr lvl="1" eaLnBrk="1" hangingPunct="1"/>
            <a:r>
              <a:rPr lang="en-US" altLang="en-US"/>
              <a:t>Housing</a:t>
            </a:r>
          </a:p>
          <a:p>
            <a:pPr lvl="1" eaLnBrk="1" hangingPunct="1"/>
            <a:r>
              <a:rPr lang="en-US" altLang="en-US"/>
              <a:t>Special Programs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CCA8-4B5F-4CE8-BBD5-0E0EA42FE155}"/>
              </a:ext>
            </a:extLst>
          </p:cNvPr>
          <p:cNvSpPr>
            <a:spLocks noGrp="1"/>
          </p:cNvSpPr>
          <p:nvPr>
            <p:ph type="title"/>
          </p:nvPr>
        </p:nvSpPr>
        <p:spPr/>
        <p:txBody>
          <a:bodyPr/>
          <a:lstStyle/>
          <a:p>
            <a:pPr>
              <a:defRPr/>
            </a:pPr>
            <a:r>
              <a:rPr lang="en-US" dirty="0"/>
              <a:t>Senior Capstone Project</a:t>
            </a:r>
          </a:p>
        </p:txBody>
      </p:sp>
      <p:sp>
        <p:nvSpPr>
          <p:cNvPr id="57347" name="Content Placeholder 4">
            <a:extLst>
              <a:ext uri="{FF2B5EF4-FFF2-40B4-BE49-F238E27FC236}">
                <a16:creationId xmlns:a16="http://schemas.microsoft.com/office/drawing/2014/main" id="{181ADB48-2B5C-4FBE-B5A6-86A373F94B87}"/>
              </a:ext>
            </a:extLst>
          </p:cNvPr>
          <p:cNvSpPr>
            <a:spLocks noGrp="1"/>
          </p:cNvSpPr>
          <p:nvPr>
            <p:ph sz="quarter" idx="1"/>
          </p:nvPr>
        </p:nvSpPr>
        <p:spPr>
          <a:xfrm>
            <a:off x="301625" y="1600200"/>
            <a:ext cx="8504238" cy="4498975"/>
          </a:xfrm>
        </p:spPr>
        <p:txBody>
          <a:bodyPr/>
          <a:lstStyle/>
          <a:p>
            <a:r>
              <a:rPr lang="en-US" altLang="en-US" sz="2400"/>
              <a:t>The </a:t>
            </a:r>
            <a:r>
              <a:rPr lang="en-US" altLang="en-US" sz="2400" b="1"/>
              <a:t>Senior Capstone Project</a:t>
            </a:r>
            <a:r>
              <a:rPr lang="en-US" altLang="en-US" sz="2400" b="1">
                <a:solidFill>
                  <a:srgbClr val="2D3B45"/>
                </a:solidFill>
                <a:cs typeface="Times New Roman" panose="02020603050405020304" pitchFamily="18" charset="0"/>
              </a:rPr>
              <a:t> </a:t>
            </a:r>
            <a:r>
              <a:rPr lang="en-US" altLang="en-US" sz="2000">
                <a:solidFill>
                  <a:srgbClr val="2D3B45"/>
                </a:solidFill>
                <a:cs typeface="Times New Roman" panose="02020603050405020304" pitchFamily="18" charset="0"/>
              </a:rPr>
              <a:t>is the culminating activity of a student’s high school career. The Capstone Project is embedded in the senior curriculum and will count as a percentage of the grade in core senior course(s). The Capstone Project provides students with the opportunity to demonstrate</a:t>
            </a:r>
            <a:r>
              <a:rPr lang="en-US" altLang="en-US" sz="2000"/>
              <a:t> </a:t>
            </a:r>
            <a:r>
              <a:rPr lang="en-US" altLang="en-US" sz="2000">
                <a:solidFill>
                  <a:srgbClr val="2D3B45"/>
                </a:solidFill>
                <a:cs typeface="Times New Roman" panose="02020603050405020304" pitchFamily="18" charset="0"/>
              </a:rPr>
              <a:t>their knowledge and showcase the skills they have acquired over the past eleven years. It fosters lifetime interests and learning habits while providing students with a sense of accomplishment. The Capstone Project combines academic, career, and business/community components intended to challenge each student’s ability, stretch their limitations, and celebrate their individuality. The Senior Capstone Project is a fitting conclusion to a student’s high school education.</a:t>
            </a:r>
            <a:endParaRPr lang="en-US" altLang="en-US"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3323-3599-4E5B-9E6D-A8FB28673E4D}"/>
              </a:ext>
            </a:extLst>
          </p:cNvPr>
          <p:cNvSpPr>
            <a:spLocks noGrp="1"/>
          </p:cNvSpPr>
          <p:nvPr>
            <p:ph type="title"/>
          </p:nvPr>
        </p:nvSpPr>
        <p:spPr/>
        <p:txBody>
          <a:bodyPr/>
          <a:lstStyle/>
          <a:p>
            <a:pPr>
              <a:defRPr/>
            </a:pPr>
            <a:r>
              <a:rPr lang="en-US" dirty="0"/>
              <a:t>Senior Capstone Project Goals</a:t>
            </a:r>
          </a:p>
        </p:txBody>
      </p:sp>
      <p:sp>
        <p:nvSpPr>
          <p:cNvPr id="3" name="Content Placeholder 2">
            <a:extLst>
              <a:ext uri="{FF2B5EF4-FFF2-40B4-BE49-F238E27FC236}">
                <a16:creationId xmlns:a16="http://schemas.microsoft.com/office/drawing/2014/main" id="{C699E289-E0CF-44D3-BA49-975B9B8564D9}"/>
              </a:ext>
            </a:extLst>
          </p:cNvPr>
          <p:cNvSpPr>
            <a:spLocks noGrp="1"/>
          </p:cNvSpPr>
          <p:nvPr>
            <p:ph sz="quarter" idx="1"/>
          </p:nvPr>
        </p:nvSpPr>
        <p:spPr>
          <a:xfrm>
            <a:off x="301625" y="1527175"/>
            <a:ext cx="8504238" cy="4572000"/>
          </a:xfrm>
        </p:spPr>
        <p:txBody>
          <a:bodyPr/>
          <a:lstStyle/>
          <a:p>
            <a:pPr marL="468312" indent="-285750">
              <a:lnSpc>
                <a:spcPct val="115000"/>
              </a:lnSpc>
              <a:spcBef>
                <a:spcPts val="0"/>
              </a:spcBef>
              <a:spcAft>
                <a:spcPts val="1000"/>
              </a:spcAft>
              <a:buSzPts val="1000"/>
              <a:buFont typeface="Courier New" panose="02070309020205020404" pitchFamily="49" charset="0"/>
              <a:buChar char="o"/>
              <a:tabLst>
                <a:tab pos="914400" algn="l"/>
              </a:tabLst>
              <a:defRPr/>
            </a:pPr>
            <a:r>
              <a:rPr lang="en-US" sz="2400" dirty="0">
                <a:solidFill>
                  <a:srgbClr val="2D3B45"/>
                </a:solidFill>
                <a:latin typeface="Helvetica" panose="020B0604020202020204" pitchFamily="34" charset="0"/>
                <a:ea typeface="Times New Roman" panose="02020603050405020304" pitchFamily="18" charset="0"/>
                <a:cs typeface="Times New Roman" panose="02020603050405020304" pitchFamily="18" charset="0"/>
              </a:rPr>
              <a:t>To provide students with the opportunity to apply knowledge and skills acquired in their courses to a project relating to a career interest area.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8312" indent="-285750">
              <a:lnSpc>
                <a:spcPct val="115000"/>
              </a:lnSpc>
              <a:spcBef>
                <a:spcPts val="0"/>
              </a:spcBef>
              <a:spcAft>
                <a:spcPts val="1000"/>
              </a:spcAft>
              <a:buSzPts val="1000"/>
              <a:buFont typeface="Courier New" panose="02070309020205020404" pitchFamily="49" charset="0"/>
              <a:buChar char="o"/>
              <a:tabLst>
                <a:tab pos="914400" algn="l"/>
              </a:tabLst>
              <a:defRPr/>
            </a:pPr>
            <a:r>
              <a:rPr lang="en-US" sz="2400" dirty="0">
                <a:solidFill>
                  <a:srgbClr val="2D3B45"/>
                </a:solidFill>
                <a:latin typeface="Helvetica" panose="020B0604020202020204" pitchFamily="34" charset="0"/>
                <a:ea typeface="Times New Roman" panose="02020603050405020304" pitchFamily="18" charset="0"/>
                <a:cs typeface="Times New Roman" panose="02020603050405020304" pitchFamily="18" charset="0"/>
              </a:rPr>
              <a:t>To allow students to extend their academic experience into areas of personal career interest and to work with new ideas, organizations, and individuals.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8312" indent="-285750">
              <a:lnSpc>
                <a:spcPct val="115000"/>
              </a:lnSpc>
              <a:spcBef>
                <a:spcPts val="0"/>
              </a:spcBef>
              <a:spcAft>
                <a:spcPts val="1000"/>
              </a:spcAft>
              <a:buSzPts val="1000"/>
              <a:buFont typeface="Courier New" panose="02070309020205020404" pitchFamily="49" charset="0"/>
              <a:buChar char="o"/>
              <a:tabLst>
                <a:tab pos="914400" algn="l"/>
              </a:tabLst>
              <a:defRPr/>
            </a:pPr>
            <a:r>
              <a:rPr lang="en-US" sz="2400" dirty="0">
                <a:solidFill>
                  <a:srgbClr val="2D3B45"/>
                </a:solidFill>
                <a:latin typeface="Helvetica" panose="020B0604020202020204" pitchFamily="34" charset="0"/>
                <a:ea typeface="Times New Roman" panose="02020603050405020304" pitchFamily="18" charset="0"/>
                <a:cs typeface="Times New Roman" panose="02020603050405020304" pitchFamily="18" charset="0"/>
              </a:rPr>
              <a:t>To refine research skills and demonstrate proficiency in written and oral communication skills.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F430-08B7-4BC5-BA65-F9DC016AD73A}"/>
              </a:ext>
            </a:extLst>
          </p:cNvPr>
          <p:cNvSpPr>
            <a:spLocks noGrp="1"/>
          </p:cNvSpPr>
          <p:nvPr>
            <p:ph type="title"/>
          </p:nvPr>
        </p:nvSpPr>
        <p:spPr/>
        <p:txBody>
          <a:bodyPr/>
          <a:lstStyle/>
          <a:p>
            <a:pPr>
              <a:defRPr/>
            </a:pPr>
            <a:r>
              <a:rPr lang="en-US" dirty="0"/>
              <a:t>Components of the Project</a:t>
            </a:r>
          </a:p>
        </p:txBody>
      </p:sp>
      <p:sp>
        <p:nvSpPr>
          <p:cNvPr id="59395" name="Content Placeholder 2">
            <a:extLst>
              <a:ext uri="{FF2B5EF4-FFF2-40B4-BE49-F238E27FC236}">
                <a16:creationId xmlns:a16="http://schemas.microsoft.com/office/drawing/2014/main" id="{F9E6B8A5-841B-4600-8B4F-7E3742A100B3}"/>
              </a:ext>
            </a:extLst>
          </p:cNvPr>
          <p:cNvSpPr>
            <a:spLocks noGrp="1"/>
          </p:cNvSpPr>
          <p:nvPr>
            <p:ph sz="quarter" idx="1"/>
          </p:nvPr>
        </p:nvSpPr>
        <p:spPr>
          <a:xfrm>
            <a:off x="301625" y="1527175"/>
            <a:ext cx="8504238" cy="4572000"/>
          </a:xfrm>
        </p:spPr>
        <p:txBody>
          <a:bodyPr/>
          <a:lstStyle/>
          <a:p>
            <a:r>
              <a:rPr lang="en-US" altLang="en-US" sz="2000" b="1">
                <a:solidFill>
                  <a:srgbClr val="2D3B45"/>
                </a:solidFill>
                <a:latin typeface="Helvetica" panose="020B0604020202020204" pitchFamily="34" charset="0"/>
                <a:cs typeface="Times New Roman" panose="02020603050405020304" pitchFamily="18" charset="0"/>
              </a:rPr>
              <a:t>PROJECT PROPOSAL:</a:t>
            </a:r>
            <a:r>
              <a:rPr lang="en-US" altLang="en-US" sz="2000">
                <a:solidFill>
                  <a:srgbClr val="2D3B45"/>
                </a:solidFill>
                <a:latin typeface="Helvetica" panose="020B0604020202020204" pitchFamily="34" charset="0"/>
                <a:cs typeface="Times New Roman" panose="02020603050405020304" pitchFamily="18" charset="0"/>
              </a:rPr>
              <a:t> </a:t>
            </a:r>
            <a:r>
              <a:rPr lang="en-US" altLang="en-US" sz="1600">
                <a:solidFill>
                  <a:srgbClr val="2D3B45"/>
                </a:solidFill>
                <a:latin typeface="Helvetica" panose="020B0604020202020204" pitchFamily="34" charset="0"/>
                <a:cs typeface="Times New Roman" panose="02020603050405020304" pitchFamily="18" charset="0"/>
              </a:rPr>
              <a:t>At the end of their junior year or beginning of the senior year, students will choose a career field or work related skill to research. Students may use Youscience results or tools from GAfutures and/or GCIS to narrow their topic of research along with faculty advisors and school counselors. The project begins during the first few weeks of school their senior year.</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r>
              <a:rPr lang="en-US" altLang="en-US" sz="2000" b="1">
                <a:solidFill>
                  <a:srgbClr val="2D3B45"/>
                </a:solidFill>
                <a:latin typeface="Helvetica" panose="020B0604020202020204" pitchFamily="34" charset="0"/>
                <a:cs typeface="Times New Roman" panose="02020603050405020304" pitchFamily="18" charset="0"/>
              </a:rPr>
              <a:t>RESEARCH PAPER: </a:t>
            </a:r>
            <a:r>
              <a:rPr lang="en-US" altLang="en-US" sz="1600">
                <a:solidFill>
                  <a:srgbClr val="2D3B45"/>
                </a:solidFill>
                <a:latin typeface="Helvetica" panose="020B0604020202020204" pitchFamily="34" charset="0"/>
                <a:cs typeface="Times New Roman" panose="02020603050405020304" pitchFamily="18" charset="0"/>
              </a:rPr>
              <a:t>Typically, in the students’ senior English class, students will write a research paper after researching their approved proposal topic. The research must be a worthwhile stretch beyond what is commonly known about the topic. </a:t>
            </a:r>
          </a:p>
          <a:p>
            <a:r>
              <a:rPr lang="en-US" altLang="en-US" sz="2000" b="1">
                <a:solidFill>
                  <a:srgbClr val="2D3B45"/>
                </a:solidFill>
                <a:latin typeface="Helvetica" panose="020B0604020202020204" pitchFamily="34" charset="0"/>
                <a:cs typeface="Times New Roman" panose="02020603050405020304" pitchFamily="18" charset="0"/>
              </a:rPr>
              <a:t>PROJECT PORTFOLIO</a:t>
            </a:r>
            <a:r>
              <a:rPr lang="en-US" altLang="en-US" sz="1600" b="1">
                <a:solidFill>
                  <a:srgbClr val="2D3B45"/>
                </a:solidFill>
                <a:latin typeface="Helvetica" panose="020B0604020202020204" pitchFamily="34" charset="0"/>
                <a:cs typeface="Times New Roman" panose="02020603050405020304" pitchFamily="18" charset="0"/>
              </a:rPr>
              <a:t>:</a:t>
            </a:r>
            <a:r>
              <a:rPr lang="en-US" altLang="en-US" sz="1600">
                <a:solidFill>
                  <a:srgbClr val="2D3B45"/>
                </a:solidFill>
                <a:latin typeface="Helvetica" panose="020B0604020202020204" pitchFamily="34" charset="0"/>
                <a:cs typeface="Times New Roman" panose="02020603050405020304" pitchFamily="18" charset="0"/>
              </a:rPr>
              <a:t> The purpose of the portfolio is to document the entire Senior Capstone Project process from inception to completion. The portfolio is submitted according to each high school’s requirements.</a:t>
            </a:r>
          </a:p>
          <a:p>
            <a:r>
              <a:rPr lang="en-US" altLang="en-US" sz="2000" b="1">
                <a:solidFill>
                  <a:srgbClr val="2D3B45"/>
                </a:solidFill>
                <a:latin typeface="Helvetica" panose="020B0604020202020204" pitchFamily="34" charset="0"/>
                <a:cs typeface="Times New Roman" panose="02020603050405020304" pitchFamily="18" charset="0"/>
              </a:rPr>
              <a:t>MENTOR: </a:t>
            </a:r>
            <a:r>
              <a:rPr lang="en-US" altLang="en-US" sz="1600">
                <a:solidFill>
                  <a:srgbClr val="2D3B45"/>
                </a:solidFill>
                <a:latin typeface="Helvetica" panose="020B0604020202020204" pitchFamily="34" charset="0"/>
                <a:cs typeface="Times New Roman" panose="02020603050405020304" pitchFamily="18" charset="0"/>
              </a:rPr>
              <a:t>As part of the project, students must enlist a mentor to assist in learning more about their selected career area or area of interest. The mentor must be someone who is knowledgeable in the chosen area or someone working in the field. It is the student’s responsibility to obtain a mentor. If a mentor is not available locally, students and their parents may opt for virtual mentoring. </a:t>
            </a:r>
          </a:p>
          <a:p>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F47A-98F9-4126-AD73-D14CD88FE518}"/>
              </a:ext>
            </a:extLst>
          </p:cNvPr>
          <p:cNvSpPr>
            <a:spLocks noGrp="1"/>
          </p:cNvSpPr>
          <p:nvPr>
            <p:ph type="title"/>
          </p:nvPr>
        </p:nvSpPr>
        <p:spPr/>
        <p:txBody>
          <a:bodyPr/>
          <a:lstStyle/>
          <a:p>
            <a:pPr>
              <a:defRPr/>
            </a:pPr>
            <a:r>
              <a:rPr lang="en-US" dirty="0"/>
              <a:t>Components of the Project</a:t>
            </a:r>
          </a:p>
        </p:txBody>
      </p:sp>
      <p:sp>
        <p:nvSpPr>
          <p:cNvPr id="3" name="Content Placeholder 2">
            <a:extLst>
              <a:ext uri="{FF2B5EF4-FFF2-40B4-BE49-F238E27FC236}">
                <a16:creationId xmlns:a16="http://schemas.microsoft.com/office/drawing/2014/main" id="{38E5B828-7AF5-4981-A920-BE994BD4A11F}"/>
              </a:ext>
            </a:extLst>
          </p:cNvPr>
          <p:cNvSpPr>
            <a:spLocks noGrp="1"/>
          </p:cNvSpPr>
          <p:nvPr>
            <p:ph sz="quarter" idx="1"/>
          </p:nvPr>
        </p:nvSpPr>
        <p:spPr>
          <a:xfrm>
            <a:off x="301625" y="1527175"/>
            <a:ext cx="8504238" cy="4572000"/>
          </a:xfrm>
        </p:spPr>
        <p:txBody>
          <a:bodyPr/>
          <a:lstStyle/>
          <a:p>
            <a:pPr>
              <a:defRPr/>
            </a:pPr>
            <a:r>
              <a:rPr lang="en-US" sz="2000" b="1" dirty="0">
                <a:solidFill>
                  <a:srgbClr val="2D3B45"/>
                </a:solidFill>
                <a:latin typeface="Helvetica" panose="020B0604020202020204" pitchFamily="34" charset="0"/>
                <a:ea typeface="Times New Roman" panose="02020603050405020304" pitchFamily="18" charset="0"/>
                <a:cs typeface="Times New Roman" panose="02020603050405020304" pitchFamily="18" charset="0"/>
              </a:rPr>
              <a:t>PRESENTATION:</a:t>
            </a:r>
            <a:r>
              <a:rPr lang="en-US" sz="2800" b="1" dirty="0">
                <a:solidFill>
                  <a:srgbClr val="2D3B45"/>
                </a:solidFill>
                <a:latin typeface="Helvetica" panose="020B0604020202020204" pitchFamily="34" charset="0"/>
                <a:ea typeface="Times New Roman" panose="02020603050405020304" pitchFamily="18" charset="0"/>
                <a:cs typeface="Times New Roman" panose="02020603050405020304" pitchFamily="18" charset="0"/>
              </a:rPr>
              <a:t> </a:t>
            </a:r>
            <a:r>
              <a:rPr lang="en-US" sz="1600" dirty="0">
                <a:solidFill>
                  <a:srgbClr val="2D3B45"/>
                </a:solidFill>
                <a:latin typeface="Helvetica" panose="020B0604020202020204" pitchFamily="34" charset="0"/>
                <a:ea typeface="Times New Roman" panose="02020603050405020304" pitchFamily="18" charset="0"/>
                <a:cs typeface="Times New Roman" panose="02020603050405020304" pitchFamily="18" charset="0"/>
              </a:rPr>
              <a:t>Students will engage in a formal presentation. Students demonstrate proficient speaking skills and the ability to communicate coherently as they present and defend their Capstone Project. The presentation must be accompanied by tangible evidence/application of the skills acquired from the project. </a:t>
            </a:r>
          </a:p>
          <a:p>
            <a:pPr>
              <a:defRPr/>
            </a:pPr>
            <a:endParaRPr lang="en-US" sz="1600" dirty="0">
              <a:solidFill>
                <a:srgbClr val="2D3B45"/>
              </a:solidFill>
              <a:latin typeface="Helvetica" panose="020B0604020202020204" pitchFamily="34" charset="0"/>
              <a:cs typeface="Times New Roman" panose="02020603050405020304" pitchFamily="18" charset="0"/>
            </a:endParaRPr>
          </a:p>
          <a:p>
            <a:pPr marL="0" indent="0">
              <a:buFont typeface="Wingdings 2" panose="05020102010507070707" pitchFamily="18" charset="2"/>
              <a:buNone/>
              <a:defRPr/>
            </a:pPr>
            <a:r>
              <a:rPr lang="en-US" sz="1600" dirty="0">
                <a:solidFill>
                  <a:srgbClr val="2D3B45"/>
                </a:solidFill>
                <a:latin typeface="Helvetica" panose="020B0604020202020204" pitchFamily="34" charset="0"/>
                <a:cs typeface="Times New Roman" panose="02020603050405020304" pitchFamily="18" charset="0"/>
              </a:rPr>
              <a:t>Work-based Learning Course students complete this project as part of their Work-based Learning requirements.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B4195F72-76FE-4C5C-A45B-4C7BF060E1CD}"/>
              </a:ext>
            </a:extLst>
          </p:cNvPr>
          <p:cNvSpPr>
            <a:spLocks noGrp="1" noChangeArrowheads="1"/>
          </p:cNvSpPr>
          <p:nvPr>
            <p:ph type="subTitle" idx="1"/>
          </p:nvPr>
        </p:nvSpPr>
        <p:spPr/>
        <p:txBody>
          <a:bodyPr>
            <a:normAutofit fontScale="70000" lnSpcReduction="20000"/>
          </a:bodyPr>
          <a:lstStyle/>
          <a:p>
            <a:pPr eaLnBrk="1" fontAlgn="auto" hangingPunct="1">
              <a:spcAft>
                <a:spcPts val="0"/>
              </a:spcAft>
              <a:buFont typeface="Wingdings 2"/>
              <a:buNone/>
              <a:defRPr/>
            </a:pPr>
            <a:r>
              <a:rPr lang="en-US" sz="2800" dirty="0"/>
              <a:t>This is the guide to meeting graduation requirements!</a:t>
            </a:r>
          </a:p>
          <a:p>
            <a:pPr eaLnBrk="1" fontAlgn="auto" hangingPunct="1">
              <a:spcAft>
                <a:spcPts val="0"/>
              </a:spcAft>
              <a:buFont typeface="Wingdings 2"/>
              <a:buNone/>
              <a:defRPr/>
            </a:pPr>
            <a:endParaRPr lang="en-US" sz="2800" dirty="0"/>
          </a:p>
          <a:p>
            <a:pPr eaLnBrk="1" fontAlgn="auto" hangingPunct="1">
              <a:spcAft>
                <a:spcPts val="0"/>
              </a:spcAft>
              <a:buFont typeface="Wingdings 2"/>
              <a:buNone/>
              <a:defRPr/>
            </a:pPr>
            <a:r>
              <a:rPr lang="en-US" sz="2800" dirty="0"/>
              <a:t>Counselors Review the senior letter with each senior during august and/or September</a:t>
            </a:r>
          </a:p>
        </p:txBody>
      </p:sp>
      <p:sp>
        <p:nvSpPr>
          <p:cNvPr id="61443" name="Rectangle 4">
            <a:extLst>
              <a:ext uri="{FF2B5EF4-FFF2-40B4-BE49-F238E27FC236}">
                <a16:creationId xmlns:a16="http://schemas.microsoft.com/office/drawing/2014/main" id="{41D19BF0-295F-459D-AB15-845A67A6BE9C}"/>
              </a:ext>
            </a:extLst>
          </p:cNvPr>
          <p:cNvSpPr>
            <a:spLocks noGrp="1"/>
          </p:cNvSpPr>
          <p:nvPr>
            <p:ph type="ctrTitle"/>
          </p:nvPr>
        </p:nvSpPr>
        <p:spPr/>
        <p:txBody>
          <a:bodyPr/>
          <a:lstStyle/>
          <a:p>
            <a:pPr eaLnBrk="1" hangingPunct="1"/>
            <a:r>
              <a:rPr lang="en-US" altLang="en-US" sz="5400"/>
              <a:t>Senior Letter</a:t>
            </a:r>
          </a:p>
        </p:txBody>
      </p:sp>
      <p:pic>
        <p:nvPicPr>
          <p:cNvPr id="61444" name="Picture 6" descr="MC900366654[1]">
            <a:extLst>
              <a:ext uri="{FF2B5EF4-FFF2-40B4-BE49-F238E27FC236}">
                <a16:creationId xmlns:a16="http://schemas.microsoft.com/office/drawing/2014/main" id="{424B9B38-9788-475F-BA14-255A5451D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14400"/>
            <a:ext cx="180975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37CCE7C-5F41-4034-806D-35BEC5AA2B78}"/>
              </a:ext>
            </a:extLst>
          </p:cNvPr>
          <p:cNvSpPr>
            <a:spLocks noGrp="1"/>
          </p:cNvSpPr>
          <p:nvPr>
            <p:ph type="title"/>
          </p:nvPr>
        </p:nvSpPr>
        <p:spPr>
          <a:xfrm>
            <a:off x="914400" y="274638"/>
            <a:ext cx="7772400" cy="868362"/>
          </a:xfrm>
        </p:spPr>
        <p:txBody>
          <a:bodyPr/>
          <a:lstStyle/>
          <a:p>
            <a:pPr>
              <a:defRPr/>
            </a:pPr>
            <a:r>
              <a:rPr lang="en-US" altLang="en-US" dirty="0"/>
              <a:t>Senior Letter</a:t>
            </a:r>
          </a:p>
        </p:txBody>
      </p:sp>
      <p:pic>
        <p:nvPicPr>
          <p:cNvPr id="62467" name="Picture 3">
            <a:extLst>
              <a:ext uri="{FF2B5EF4-FFF2-40B4-BE49-F238E27FC236}">
                <a16:creationId xmlns:a16="http://schemas.microsoft.com/office/drawing/2014/main" id="{1088185E-2EE0-468D-B303-5D39A4E253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3" y="1524000"/>
            <a:ext cx="91059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8C36923-D5E9-4F3B-889F-117CD64E8462}"/>
              </a:ext>
            </a:extLst>
          </p:cNvPr>
          <p:cNvSpPr>
            <a:spLocks noGrp="1" noChangeArrowheads="1"/>
          </p:cNvSpPr>
          <p:nvPr>
            <p:ph type="title"/>
          </p:nvPr>
        </p:nvSpPr>
        <p:spPr>
          <a:xfrm>
            <a:off x="457200" y="381000"/>
            <a:ext cx="8153400" cy="685800"/>
          </a:xfrm>
        </p:spPr>
        <p:txBody>
          <a:bodyPr/>
          <a:lstStyle/>
          <a:p>
            <a:pPr eaLnBrk="1" hangingPunct="1">
              <a:defRPr/>
            </a:pPr>
            <a:r>
              <a:rPr lang="en-US" altLang="en-US" dirty="0"/>
              <a:t>Senior Letter – Page 1</a:t>
            </a:r>
          </a:p>
        </p:txBody>
      </p:sp>
      <p:sp>
        <p:nvSpPr>
          <p:cNvPr id="63491" name="Rectangle 3">
            <a:extLst>
              <a:ext uri="{FF2B5EF4-FFF2-40B4-BE49-F238E27FC236}">
                <a16:creationId xmlns:a16="http://schemas.microsoft.com/office/drawing/2014/main" id="{A64E5CD1-C2F0-4A5C-831C-2EAE672E6EF9}"/>
              </a:ext>
            </a:extLst>
          </p:cNvPr>
          <p:cNvSpPr>
            <a:spLocks noGrp="1"/>
          </p:cNvSpPr>
          <p:nvPr>
            <p:ph sz="quarter" idx="1"/>
          </p:nvPr>
        </p:nvSpPr>
        <p:spPr>
          <a:xfrm>
            <a:off x="457200" y="1447800"/>
            <a:ext cx="8382000" cy="3962400"/>
          </a:xfrm>
        </p:spPr>
        <p:txBody>
          <a:bodyPr/>
          <a:lstStyle/>
          <a:p>
            <a:pPr eaLnBrk="1" hangingPunct="1"/>
            <a:r>
              <a:rPr lang="en-US" altLang="en-US" sz="2400"/>
              <a:t>Graduation Requirement Chart</a:t>
            </a:r>
          </a:p>
          <a:p>
            <a:pPr lvl="1" eaLnBrk="1" hangingPunct="1"/>
            <a:r>
              <a:rPr lang="en-US" altLang="en-US" sz="2000"/>
              <a:t>Counselors have audited your senior’s transcript history.</a:t>
            </a:r>
          </a:p>
          <a:p>
            <a:pPr lvl="1" eaLnBrk="1" hangingPunct="1"/>
            <a:r>
              <a:rPr lang="en-US" altLang="en-US" sz="2000"/>
              <a:t>Please remember counselors are supporting your student to be a Pathway Completer with 3 sequential courses in CTAE or Fine Arts or World Language.</a:t>
            </a:r>
          </a:p>
          <a:p>
            <a:pPr lvl="1" eaLnBrk="1" hangingPunct="1"/>
            <a:r>
              <a:rPr lang="en-US" altLang="en-US" sz="2000"/>
              <a:t>Counselors consult with students about meeting graduation requirements with one </a:t>
            </a:r>
            <a:r>
              <a:rPr lang="en-US" altLang="en-US" sz="2000" u="sng"/>
              <a:t>full credit </a:t>
            </a:r>
            <a:r>
              <a:rPr lang="en-US" altLang="en-US" sz="2000"/>
              <a:t>in each of these three areas: CTAE, Fine Arts and World Language, if the student is not a pathway completer.</a:t>
            </a:r>
          </a:p>
          <a:p>
            <a:pPr eaLnBrk="1" hangingPunct="1"/>
            <a:r>
              <a:rPr lang="en-US" altLang="en-US" sz="2000"/>
              <a:t>Making Decisions About the Next Step After High School</a:t>
            </a:r>
          </a:p>
          <a:p>
            <a:pPr eaLnBrk="1" hangingPunct="1"/>
            <a:r>
              <a:rPr lang="en-US" altLang="en-US" sz="2000" u="sng"/>
              <a:t>Very important - </a:t>
            </a:r>
            <a:r>
              <a:rPr lang="en-US" altLang="en-US" sz="2000" i="1" u="sng"/>
              <a:t>2 credits in the same World Language must be earned to be admitted some two and all four-year colleges and universities. </a:t>
            </a:r>
          </a:p>
          <a:p>
            <a:pPr eaLnBrk="1" hangingPunct="1">
              <a:buFont typeface="Wingdings" panose="05000000000000000000" pitchFamily="2" charset="2"/>
              <a:buNone/>
            </a:pPr>
            <a:endParaRPr lang="en-US" altLang="en-US" sz="2200" i="1"/>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3D1EF0B-7467-4B26-B9F2-80A050DA17E6}"/>
              </a:ext>
            </a:extLst>
          </p:cNvPr>
          <p:cNvSpPr>
            <a:spLocks noGrp="1"/>
          </p:cNvSpPr>
          <p:nvPr>
            <p:ph type="title"/>
          </p:nvPr>
        </p:nvSpPr>
        <p:spPr/>
        <p:txBody>
          <a:bodyPr/>
          <a:lstStyle/>
          <a:p>
            <a:pPr eaLnBrk="1" hangingPunct="1"/>
            <a:r>
              <a:rPr lang="en-US" altLang="en-US">
                <a:solidFill>
                  <a:srgbClr val="7B9899"/>
                </a:solidFill>
              </a:rPr>
              <a:t>Senior Letter-Page 2</a:t>
            </a:r>
          </a:p>
        </p:txBody>
      </p:sp>
      <p:sp>
        <p:nvSpPr>
          <p:cNvPr id="64515" name="Content Placeholder 2">
            <a:extLst>
              <a:ext uri="{FF2B5EF4-FFF2-40B4-BE49-F238E27FC236}">
                <a16:creationId xmlns:a16="http://schemas.microsoft.com/office/drawing/2014/main" id="{B832F4DB-ADC0-4C3D-BDB6-AAFBE2DEEC35}"/>
              </a:ext>
            </a:extLst>
          </p:cNvPr>
          <p:cNvSpPr>
            <a:spLocks noGrp="1"/>
          </p:cNvSpPr>
          <p:nvPr>
            <p:ph sz="quarter" idx="1"/>
          </p:nvPr>
        </p:nvSpPr>
        <p:spPr>
          <a:xfrm>
            <a:off x="533400" y="1752600"/>
            <a:ext cx="8153400" cy="4114800"/>
          </a:xfrm>
        </p:spPr>
        <p:txBody>
          <a:bodyPr/>
          <a:lstStyle/>
          <a:p>
            <a:pPr eaLnBrk="1" hangingPunct="1"/>
            <a:r>
              <a:rPr lang="en-US" altLang="en-US" sz="2400"/>
              <a:t>Courses are listed that must be completed to graduate.</a:t>
            </a:r>
          </a:p>
          <a:p>
            <a:pPr eaLnBrk="1" hangingPunct="1"/>
            <a:r>
              <a:rPr lang="en-US" altLang="en-US" sz="2400"/>
              <a:t>Pathway completion courses are documented.</a:t>
            </a:r>
          </a:p>
          <a:p>
            <a:pPr eaLnBrk="1" hangingPunct="1"/>
            <a:r>
              <a:rPr lang="en-US" altLang="en-US" sz="2400"/>
              <a:t>Online and Credit Recovery Courses are listed, if applicable.</a:t>
            </a:r>
          </a:p>
          <a:p>
            <a:pPr eaLnBrk="1" hangingPunct="1"/>
            <a:r>
              <a:rPr lang="en-US" altLang="en-US" sz="2400"/>
              <a:t>Any other information specific to your student is also noted on page 2 by the school counselor.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3CF5-AEA1-4DCB-926E-B48C88E41837}"/>
              </a:ext>
            </a:extLst>
          </p:cNvPr>
          <p:cNvSpPr>
            <a:spLocks noGrp="1"/>
          </p:cNvSpPr>
          <p:nvPr>
            <p:ph type="title"/>
          </p:nvPr>
        </p:nvSpPr>
        <p:spPr>
          <a:xfrm>
            <a:off x="301625" y="533400"/>
            <a:ext cx="8534400" cy="609600"/>
          </a:xfrm>
        </p:spPr>
        <p:txBody>
          <a:bodyPr/>
          <a:lstStyle/>
          <a:p>
            <a:pPr>
              <a:defRPr/>
            </a:pPr>
            <a:r>
              <a:rPr lang="en-US" dirty="0"/>
              <a:t>MYAP IC Portal</a:t>
            </a:r>
            <a:br>
              <a:rPr lang="en-US" dirty="0"/>
            </a:br>
            <a:r>
              <a:rPr lang="en-US" sz="2000" dirty="0"/>
              <a:t>Remember to view your student’s Academic Progress under the IC Portal using the Academic Progress Tab.</a:t>
            </a:r>
            <a:endParaRPr lang="en-US" dirty="0"/>
          </a:p>
        </p:txBody>
      </p:sp>
      <p:pic>
        <p:nvPicPr>
          <p:cNvPr id="65539" name="Content Placeholder 3">
            <a:extLst>
              <a:ext uri="{FF2B5EF4-FFF2-40B4-BE49-F238E27FC236}">
                <a16:creationId xmlns:a16="http://schemas.microsoft.com/office/drawing/2014/main" id="{C07BA882-4E0F-4927-BF70-172E0862DE8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1638300"/>
            <a:ext cx="7772400" cy="46101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38FC-FDFD-426C-AF53-694185D72B72}"/>
              </a:ext>
            </a:extLst>
          </p:cNvPr>
          <p:cNvSpPr>
            <a:spLocks noGrp="1"/>
          </p:cNvSpPr>
          <p:nvPr>
            <p:ph type="title"/>
          </p:nvPr>
        </p:nvSpPr>
        <p:spPr>
          <a:xfrm>
            <a:off x="301625" y="228600"/>
            <a:ext cx="8534400" cy="914400"/>
          </a:xfrm>
        </p:spPr>
        <p:txBody>
          <a:bodyPr>
            <a:normAutofit fontScale="90000"/>
          </a:bodyPr>
          <a:lstStyle/>
          <a:p>
            <a:pPr eaLnBrk="1" fontAlgn="auto" hangingPunct="1">
              <a:spcAft>
                <a:spcPts val="0"/>
              </a:spcAft>
              <a:defRPr/>
            </a:pPr>
            <a:r>
              <a:rPr lang="en-US" dirty="0"/>
              <a:t>To keep you and your student organized this year….</a:t>
            </a:r>
          </a:p>
        </p:txBody>
      </p:sp>
      <p:sp>
        <p:nvSpPr>
          <p:cNvPr id="66563" name="Content Placeholder 2">
            <a:extLst>
              <a:ext uri="{FF2B5EF4-FFF2-40B4-BE49-F238E27FC236}">
                <a16:creationId xmlns:a16="http://schemas.microsoft.com/office/drawing/2014/main" id="{5EE3A1F3-651C-4181-AEBC-682B1DB271B5}"/>
              </a:ext>
            </a:extLst>
          </p:cNvPr>
          <p:cNvSpPr>
            <a:spLocks noGrp="1"/>
          </p:cNvSpPr>
          <p:nvPr>
            <p:ph sz="quarter" idx="1"/>
          </p:nvPr>
        </p:nvSpPr>
        <p:spPr>
          <a:xfrm>
            <a:off x="228600" y="1447800"/>
            <a:ext cx="8458200" cy="4572000"/>
          </a:xfrm>
        </p:spPr>
        <p:txBody>
          <a:bodyPr/>
          <a:lstStyle/>
          <a:p>
            <a:pPr algn="ctr" eaLnBrk="1" hangingPunct="1">
              <a:buFont typeface="Wingdings 2" panose="05020102010507070707" pitchFamily="18" charset="2"/>
              <a:buNone/>
            </a:pPr>
            <a:r>
              <a:rPr lang="en-US" altLang="en-US" sz="2800" i="1">
                <a:solidFill>
                  <a:srgbClr val="00B050"/>
                </a:solidFill>
              </a:rPr>
              <a:t>Use the Advisement Checklist on the High School Counseling page of the district website.</a:t>
            </a:r>
          </a:p>
          <a:p>
            <a:pPr eaLnBrk="1" hangingPunct="1"/>
            <a:r>
              <a:rPr lang="en-US" altLang="en-US"/>
              <a:t>There are items to be reviewed and completed each month on the student’s checklist.</a:t>
            </a:r>
          </a:p>
          <a:p>
            <a:pPr eaLnBrk="1" hangingPunct="1"/>
            <a:r>
              <a:rPr lang="en-US" altLang="en-US"/>
              <a:t>As you monitor the list each month, you will know what information your student is getting at the high school to be </a:t>
            </a:r>
            <a:r>
              <a:rPr lang="en-US" altLang="en-US" i="1"/>
              <a:t>College and Career Ready</a:t>
            </a:r>
            <a:r>
              <a:rPr lang="en-US" altLang="en-US"/>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EEB0EC8-8BAE-48B0-B354-24DE8FD674BC}"/>
              </a:ext>
            </a:extLst>
          </p:cNvPr>
          <p:cNvSpPr>
            <a:spLocks noGrp="1" noChangeArrowheads="1"/>
          </p:cNvSpPr>
          <p:nvPr>
            <p:ph type="title"/>
          </p:nvPr>
        </p:nvSpPr>
        <p:spPr>
          <a:xfrm>
            <a:off x="76200" y="0"/>
            <a:ext cx="8991600" cy="1524000"/>
          </a:xfrm>
          <a:solidFill>
            <a:schemeClr val="bg1">
              <a:lumMod val="75000"/>
            </a:schemeClr>
          </a:solidFill>
          <a:ln>
            <a:solidFill>
              <a:schemeClr val="bg2">
                <a:lumMod val="50000"/>
              </a:schemeClr>
            </a:solidFill>
          </a:ln>
        </p:spPr>
        <p:txBody>
          <a:bodyPr rtlCol="0">
            <a:normAutofit fontScale="90000"/>
          </a:bodyPr>
          <a:lstStyle/>
          <a:p>
            <a:pPr fontAlgn="auto">
              <a:spcAft>
                <a:spcPts val="0"/>
              </a:spcAft>
              <a:defRPr/>
            </a:pPr>
            <a:r>
              <a:rPr lang="en-US" dirty="0">
                <a:solidFill>
                  <a:schemeClr val="tx1"/>
                </a:solidFill>
                <a:latin typeface="Verdana" pitchFamily="34" charset="0"/>
                <a:ea typeface="You're Gone" pitchFamily="2" charset="-18"/>
                <a:cs typeface="You're Gone" pitchFamily="2" charset="-18"/>
              </a:rPr>
              <a:t>Important Website</a:t>
            </a:r>
            <a:br>
              <a:rPr lang="en-US" dirty="0">
                <a:solidFill>
                  <a:schemeClr val="tx1"/>
                </a:solidFill>
                <a:latin typeface="Verdana" pitchFamily="34" charset="0"/>
                <a:ea typeface="You're Gone" pitchFamily="2" charset="-18"/>
                <a:cs typeface="You're Gone" pitchFamily="2" charset="-18"/>
              </a:rPr>
            </a:br>
            <a:r>
              <a:rPr lang="en-US" dirty="0">
                <a:solidFill>
                  <a:schemeClr val="tx1"/>
                </a:solidFill>
                <a:latin typeface="Verdana" pitchFamily="34" charset="0"/>
                <a:ea typeface="You're Gone" pitchFamily="2" charset="-18"/>
                <a:cs typeface="You're Gone" pitchFamily="2" charset="-18"/>
              </a:rPr>
              <a:t>www.GAfutures.org</a:t>
            </a:r>
            <a:br>
              <a:rPr lang="en-US" dirty="0">
                <a:solidFill>
                  <a:schemeClr val="tx1"/>
                </a:solidFill>
                <a:latin typeface="Verdana" pitchFamily="34" charset="0"/>
                <a:ea typeface="You're Gone" pitchFamily="2" charset="-18"/>
                <a:cs typeface="You're Gone" pitchFamily="2" charset="-18"/>
              </a:rPr>
            </a:br>
            <a:endParaRPr lang="en-US" dirty="0">
              <a:solidFill>
                <a:srgbClr val="4D4D4D"/>
              </a:solidFill>
              <a:latin typeface="Verdana" pitchFamily="34" charset="0"/>
              <a:ea typeface="You're Gone" pitchFamily="2" charset="-18"/>
              <a:cs typeface="You're Gone" pitchFamily="2" charset="-18"/>
            </a:endParaRPr>
          </a:p>
        </p:txBody>
      </p:sp>
      <p:sp>
        <p:nvSpPr>
          <p:cNvPr id="50179" name="Rectangle 3">
            <a:extLst>
              <a:ext uri="{FF2B5EF4-FFF2-40B4-BE49-F238E27FC236}">
                <a16:creationId xmlns:a16="http://schemas.microsoft.com/office/drawing/2014/main" id="{B5F1A0E0-6D6C-4B11-A55A-7E4A5DA8EED5}"/>
              </a:ext>
            </a:extLst>
          </p:cNvPr>
          <p:cNvSpPr>
            <a:spLocks noGrp="1" noChangeArrowheads="1"/>
          </p:cNvSpPr>
          <p:nvPr>
            <p:ph idx="1"/>
          </p:nvPr>
        </p:nvSpPr>
        <p:spPr>
          <a:xfrm>
            <a:off x="457200" y="1676400"/>
            <a:ext cx="8229600" cy="4953000"/>
          </a:xfrm>
        </p:spPr>
        <p:txBody>
          <a:bodyPr rtlCol="0">
            <a:normAutofit/>
          </a:bodyPr>
          <a:lstStyle/>
          <a:p>
            <a:pPr marL="365760" indent="-256032" fontAlgn="auto">
              <a:spcAft>
                <a:spcPts val="0"/>
              </a:spcAft>
              <a:buFont typeface="Wingdings 3"/>
              <a:buChar char=""/>
              <a:defRPr/>
            </a:pPr>
            <a:r>
              <a:rPr lang="en-US" dirty="0" err="1">
                <a:solidFill>
                  <a:schemeClr val="tx1">
                    <a:lumMod val="75000"/>
                    <a:lumOff val="25000"/>
                  </a:schemeClr>
                </a:solidFill>
              </a:rPr>
              <a:t>GAfutures</a:t>
            </a:r>
            <a:r>
              <a:rPr lang="en-US" dirty="0">
                <a:solidFill>
                  <a:schemeClr val="tx1">
                    <a:lumMod val="75000"/>
                    <a:lumOff val="25000"/>
                  </a:schemeClr>
                </a:solidFill>
              </a:rPr>
              <a:t> (MyGAfutures Account)</a:t>
            </a:r>
          </a:p>
          <a:p>
            <a:pPr marL="621792" lvl="1" fontAlgn="auto">
              <a:spcBef>
                <a:spcPts val="324"/>
              </a:spcBef>
              <a:spcAft>
                <a:spcPts val="0"/>
              </a:spcAft>
              <a:buFont typeface="Verdana"/>
              <a:buChar char="◦"/>
              <a:defRPr/>
            </a:pPr>
            <a:r>
              <a:rPr lang="en-US" dirty="0" err="1">
                <a:solidFill>
                  <a:schemeClr val="tx1">
                    <a:lumMod val="75000"/>
                    <a:lumOff val="25000"/>
                  </a:schemeClr>
                </a:solidFill>
              </a:rPr>
              <a:t>MyGAfutures</a:t>
            </a:r>
            <a:r>
              <a:rPr lang="en-US" dirty="0">
                <a:solidFill>
                  <a:schemeClr val="tx1">
                    <a:lumMod val="75000"/>
                    <a:lumOff val="25000"/>
                  </a:schemeClr>
                </a:solidFill>
              </a:rPr>
              <a:t> GPA HOPE information</a:t>
            </a:r>
          </a:p>
          <a:p>
            <a:pPr marL="621792" lvl="1" fontAlgn="auto">
              <a:spcBef>
                <a:spcPts val="324"/>
              </a:spcBef>
              <a:spcAft>
                <a:spcPts val="0"/>
              </a:spcAft>
              <a:buFont typeface="Verdana"/>
              <a:buChar char="◦"/>
              <a:defRPr/>
            </a:pPr>
            <a:r>
              <a:rPr lang="en-US" dirty="0">
                <a:solidFill>
                  <a:schemeClr val="tx1">
                    <a:lumMod val="75000"/>
                    <a:lumOff val="25000"/>
                  </a:schemeClr>
                </a:solidFill>
              </a:rPr>
              <a:t>College Applications in Georgia</a:t>
            </a:r>
          </a:p>
          <a:p>
            <a:pPr marL="621792" lvl="1" fontAlgn="auto">
              <a:spcBef>
                <a:spcPts val="324"/>
              </a:spcBef>
              <a:spcAft>
                <a:spcPts val="0"/>
              </a:spcAft>
              <a:buFont typeface="Verdana"/>
              <a:buChar char="◦"/>
              <a:defRPr/>
            </a:pPr>
            <a:r>
              <a:rPr lang="en-US" dirty="0">
                <a:solidFill>
                  <a:schemeClr val="tx1">
                    <a:lumMod val="75000"/>
                    <a:lumOff val="25000"/>
                  </a:schemeClr>
                </a:solidFill>
              </a:rPr>
              <a:t>Scholarships</a:t>
            </a:r>
          </a:p>
          <a:p>
            <a:pPr marL="621792" lvl="1" fontAlgn="auto">
              <a:spcBef>
                <a:spcPts val="324"/>
              </a:spcBef>
              <a:spcAft>
                <a:spcPts val="0"/>
              </a:spcAft>
              <a:buFont typeface="Verdana"/>
              <a:buChar char="◦"/>
              <a:defRPr/>
            </a:pPr>
            <a:r>
              <a:rPr lang="en-US" dirty="0">
                <a:solidFill>
                  <a:schemeClr val="tx1">
                    <a:lumMod val="75000"/>
                    <a:lumOff val="25000"/>
                  </a:schemeClr>
                </a:solidFill>
              </a:rPr>
              <a:t>FAFSA and Financial Aid</a:t>
            </a:r>
          </a:p>
          <a:p>
            <a:pPr marL="621792" lvl="1" fontAlgn="auto">
              <a:spcBef>
                <a:spcPts val="324"/>
              </a:spcBef>
              <a:spcAft>
                <a:spcPts val="0"/>
              </a:spcAft>
              <a:buFont typeface="Verdana"/>
              <a:buChar char="◦"/>
              <a:defRPr/>
            </a:pPr>
            <a:r>
              <a:rPr lang="en-US" dirty="0">
                <a:solidFill>
                  <a:schemeClr val="tx1">
                    <a:lumMod val="75000"/>
                    <a:lumOff val="25000"/>
                  </a:schemeClr>
                </a:solidFill>
              </a:rPr>
              <a:t>Financial Literacy</a:t>
            </a:r>
          </a:p>
          <a:p>
            <a:pPr marL="621792" lvl="1" fontAlgn="auto">
              <a:spcBef>
                <a:spcPts val="324"/>
              </a:spcBef>
              <a:spcAft>
                <a:spcPts val="0"/>
              </a:spcAft>
              <a:buFont typeface="Verdana"/>
              <a:buChar char="◦"/>
              <a:defRPr/>
            </a:pPr>
            <a:r>
              <a:rPr lang="en-US" dirty="0">
                <a:solidFill>
                  <a:schemeClr val="tx1">
                    <a:lumMod val="75000"/>
                    <a:lumOff val="25000"/>
                  </a:schemeClr>
                </a:solidFill>
              </a:rPr>
              <a:t>Move on When Ready Application</a:t>
            </a:r>
          </a:p>
          <a:p>
            <a:pPr marL="336042" lvl="1" indent="0" fontAlgn="auto">
              <a:spcBef>
                <a:spcPts val="324"/>
              </a:spcBef>
              <a:spcAft>
                <a:spcPts val="0"/>
              </a:spcAft>
              <a:buFont typeface="Arial"/>
              <a:buNone/>
              <a:defRPr/>
            </a:pPr>
            <a:r>
              <a:rPr lang="en-US" dirty="0">
                <a:solidFill>
                  <a:schemeClr val="tx1">
                    <a:lumMod val="75000"/>
                    <a:lumOff val="25000"/>
                  </a:schemeClr>
                </a:solidFill>
              </a:rPr>
              <a:t>     to Georgia Student Finance </a:t>
            </a:r>
          </a:p>
          <a:p>
            <a:pPr marL="336042" lvl="1" indent="0" fontAlgn="auto">
              <a:spcBef>
                <a:spcPts val="324"/>
              </a:spcBef>
              <a:spcAft>
                <a:spcPts val="0"/>
              </a:spcAft>
              <a:buFont typeface="Arial"/>
              <a:buNone/>
              <a:defRPr/>
            </a:pPr>
            <a:r>
              <a:rPr lang="en-US" dirty="0">
                <a:solidFill>
                  <a:schemeClr val="tx1">
                    <a:lumMod val="75000"/>
                    <a:lumOff val="25000"/>
                  </a:schemeClr>
                </a:solidFill>
              </a:rPr>
              <a:t>     Commission</a:t>
            </a:r>
          </a:p>
          <a:p>
            <a:pPr marL="621792" lvl="1" fontAlgn="auto">
              <a:spcBef>
                <a:spcPts val="324"/>
              </a:spcBef>
              <a:spcAft>
                <a:spcPts val="0"/>
              </a:spcAft>
              <a:buFont typeface="Verdana"/>
              <a:buChar char="◦"/>
              <a:defRPr/>
            </a:pPr>
            <a:endParaRPr lang="en-US" dirty="0">
              <a:solidFill>
                <a:schemeClr val="tx1">
                  <a:lumMod val="75000"/>
                  <a:lumOff val="25000"/>
                </a:schemeClr>
              </a:solidFill>
            </a:endParaRPr>
          </a:p>
          <a:p>
            <a:pPr marL="914400" lvl="2" indent="0" fontAlgn="auto">
              <a:spcAft>
                <a:spcPts val="0"/>
              </a:spcAft>
              <a:buFontTx/>
              <a:buNone/>
              <a:defRPr/>
            </a:pPr>
            <a:endParaRPr lang="en-US" dirty="0">
              <a:solidFill>
                <a:schemeClr val="tx1">
                  <a:lumMod val="75000"/>
                  <a:lumOff val="25000"/>
                </a:schemeClr>
              </a:solidFill>
            </a:endParaRPr>
          </a:p>
        </p:txBody>
      </p:sp>
      <p:pic>
        <p:nvPicPr>
          <p:cNvPr id="20484" name="Picture 1">
            <a:extLst>
              <a:ext uri="{FF2B5EF4-FFF2-40B4-BE49-F238E27FC236}">
                <a16:creationId xmlns:a16="http://schemas.microsoft.com/office/drawing/2014/main" id="{70BCFDBF-6F6F-47FB-BF5A-32447DD01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90800"/>
            <a:ext cx="34290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082E-69B8-4A79-AAF4-0657004826C6}"/>
              </a:ext>
            </a:extLst>
          </p:cNvPr>
          <p:cNvSpPr>
            <a:spLocks noGrp="1"/>
          </p:cNvSpPr>
          <p:nvPr>
            <p:ph type="title"/>
          </p:nvPr>
        </p:nvSpPr>
        <p:spPr>
          <a:xfrm>
            <a:off x="301625" y="228600"/>
            <a:ext cx="8534400" cy="990600"/>
          </a:xfrm>
        </p:spPr>
        <p:txBody>
          <a:bodyPr/>
          <a:lstStyle/>
          <a:p>
            <a:pPr>
              <a:defRPr/>
            </a:pPr>
            <a:r>
              <a:rPr lang="en-US" i="1" dirty="0"/>
              <a:t>Just to Review</a:t>
            </a:r>
            <a:r>
              <a:rPr lang="en-US" dirty="0"/>
              <a:t>, Important Links on PCSD Counseling &amp; Guidance Website are:</a:t>
            </a:r>
          </a:p>
        </p:txBody>
      </p:sp>
      <p:sp>
        <p:nvSpPr>
          <p:cNvPr id="3" name="Content Placeholder 2">
            <a:extLst>
              <a:ext uri="{FF2B5EF4-FFF2-40B4-BE49-F238E27FC236}">
                <a16:creationId xmlns:a16="http://schemas.microsoft.com/office/drawing/2014/main" id="{6D742024-9019-4B28-88A3-8A09C13B303B}"/>
              </a:ext>
            </a:extLst>
          </p:cNvPr>
          <p:cNvSpPr>
            <a:spLocks noGrp="1"/>
          </p:cNvSpPr>
          <p:nvPr>
            <p:ph sz="quarter" idx="1"/>
          </p:nvPr>
        </p:nvSpPr>
        <p:spPr>
          <a:xfrm>
            <a:off x="301625" y="1527175"/>
            <a:ext cx="8504238" cy="4572000"/>
          </a:xfrm>
        </p:spPr>
        <p:txBody>
          <a:bodyPr/>
          <a:lstStyle/>
          <a:p>
            <a:pPr>
              <a:defRPr/>
            </a:pPr>
            <a:r>
              <a:rPr lang="en-US" dirty="0"/>
              <a:t>ACT/SAT Testing</a:t>
            </a:r>
          </a:p>
          <a:p>
            <a:pPr>
              <a:defRPr/>
            </a:pPr>
            <a:r>
              <a:rPr lang="en-US" dirty="0"/>
              <a:t>Advisement</a:t>
            </a:r>
          </a:p>
          <a:p>
            <a:pPr>
              <a:defRPr/>
            </a:pPr>
            <a:r>
              <a:rPr lang="en-US" dirty="0"/>
              <a:t>High School Counseling</a:t>
            </a:r>
          </a:p>
          <a:p>
            <a:pPr>
              <a:defRPr/>
            </a:pPr>
            <a:r>
              <a:rPr lang="en-US" dirty="0"/>
              <a:t>Financial Aid 101 &amp; Scholarships</a:t>
            </a:r>
          </a:p>
          <a:p>
            <a:pPr>
              <a:defRPr/>
            </a:pPr>
            <a:endParaRPr lang="en-US" dirty="0"/>
          </a:p>
          <a:p>
            <a:pPr>
              <a:defRPr/>
            </a:pPr>
            <a:endParaRPr lang="en-US" dirty="0"/>
          </a:p>
          <a:p>
            <a:pPr>
              <a:defRPr/>
            </a:pPr>
            <a:endParaRPr lang="en-US" dirty="0"/>
          </a:p>
          <a:p>
            <a:pPr marL="0" indent="0" algn="ctr">
              <a:buFont typeface="Wingdings 2" panose="05020102010507070707" pitchFamily="18" charset="2"/>
              <a:buNone/>
              <a:defRPr/>
            </a:pPr>
            <a:r>
              <a:rPr lang="en-US" dirty="0">
                <a:hlinkClick r:id="rId2"/>
              </a:rPr>
              <a:t>http://www.paulding.k12.ga.us/domain/209</a:t>
            </a:r>
            <a:r>
              <a:rPr lang="en-US"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ontent Placeholder 3">
            <a:extLst>
              <a:ext uri="{FF2B5EF4-FFF2-40B4-BE49-F238E27FC236}">
                <a16:creationId xmlns:a16="http://schemas.microsoft.com/office/drawing/2014/main" id="{0719A565-A44F-4BAF-8EAB-D334EEB1CD7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77825" y="381000"/>
            <a:ext cx="8458200" cy="5943600"/>
          </a:xfrm>
        </p:spPr>
      </p:pic>
      <p:sp>
        <p:nvSpPr>
          <p:cNvPr id="5" name="Right Arrow 4">
            <a:extLst>
              <a:ext uri="{FF2B5EF4-FFF2-40B4-BE49-F238E27FC236}">
                <a16:creationId xmlns:a16="http://schemas.microsoft.com/office/drawing/2014/main" id="{AB9A97F0-7156-4465-B90B-288C3E1305CB}"/>
              </a:ext>
            </a:extLst>
          </p:cNvPr>
          <p:cNvSpPr/>
          <p:nvPr/>
        </p:nvSpPr>
        <p:spPr>
          <a:xfrm>
            <a:off x="5630863" y="233521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a:extLst>
              <a:ext uri="{FF2B5EF4-FFF2-40B4-BE49-F238E27FC236}">
                <a16:creationId xmlns:a16="http://schemas.microsoft.com/office/drawing/2014/main" id="{1D6BEC16-5AD9-42E0-9A7E-6E18DB5982F7}"/>
              </a:ext>
            </a:extLst>
          </p:cNvPr>
          <p:cNvSpPr/>
          <p:nvPr/>
        </p:nvSpPr>
        <p:spPr>
          <a:xfrm>
            <a:off x="5667375" y="25781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a:extLst>
              <a:ext uri="{FF2B5EF4-FFF2-40B4-BE49-F238E27FC236}">
                <a16:creationId xmlns:a16="http://schemas.microsoft.com/office/drawing/2014/main" id="{3619359C-B092-46CA-B2F1-7C519ECE616F}"/>
              </a:ext>
            </a:extLst>
          </p:cNvPr>
          <p:cNvSpPr/>
          <p:nvPr/>
        </p:nvSpPr>
        <p:spPr>
          <a:xfrm>
            <a:off x="5751513" y="4202113"/>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a:extLst>
              <a:ext uri="{FF2B5EF4-FFF2-40B4-BE49-F238E27FC236}">
                <a16:creationId xmlns:a16="http://schemas.microsoft.com/office/drawing/2014/main" id="{96CBDB09-C866-44C9-BB57-30927C2F0E76}"/>
              </a:ext>
            </a:extLst>
          </p:cNvPr>
          <p:cNvSpPr/>
          <p:nvPr/>
        </p:nvSpPr>
        <p:spPr>
          <a:xfrm>
            <a:off x="5751513" y="45418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3B13126-DCA7-40C7-AB30-06A33E7609A2}"/>
              </a:ext>
            </a:extLst>
          </p:cNvPr>
          <p:cNvSpPr>
            <a:spLocks noGrp="1" noChangeArrowheads="1"/>
          </p:cNvSpPr>
          <p:nvPr>
            <p:ph type="title"/>
          </p:nvPr>
        </p:nvSpPr>
        <p:spPr>
          <a:xfrm>
            <a:off x="304800" y="228600"/>
            <a:ext cx="8534400" cy="914400"/>
          </a:xfrm>
        </p:spPr>
        <p:txBody>
          <a:bodyPr>
            <a:normAutofit/>
          </a:bodyPr>
          <a:lstStyle/>
          <a:p>
            <a:pPr eaLnBrk="1" fontAlgn="auto" hangingPunct="1">
              <a:spcAft>
                <a:spcPts val="0"/>
              </a:spcAft>
              <a:defRPr/>
            </a:pPr>
            <a:r>
              <a:rPr lang="en-US" dirty="0"/>
              <a:t>Congratulations Class of 2020!</a:t>
            </a:r>
          </a:p>
        </p:txBody>
      </p:sp>
      <p:pic>
        <p:nvPicPr>
          <p:cNvPr id="69635" name="Picture 1">
            <a:extLst>
              <a:ext uri="{FF2B5EF4-FFF2-40B4-BE49-F238E27FC236}">
                <a16:creationId xmlns:a16="http://schemas.microsoft.com/office/drawing/2014/main" id="{BE4DA0C2-DF89-4FD8-8EEF-C4872946D4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981200"/>
            <a:ext cx="45148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BAC7B1B-2004-4A5A-8773-D562BB5349B2}"/>
              </a:ext>
            </a:extLst>
          </p:cNvPr>
          <p:cNvSpPr>
            <a:spLocks noGrp="1"/>
          </p:cNvSpPr>
          <p:nvPr>
            <p:ph type="title"/>
          </p:nvPr>
        </p:nvSpPr>
        <p:spPr/>
        <p:txBody>
          <a:bodyPr/>
          <a:lstStyle/>
          <a:p>
            <a:pPr eaLnBrk="1" hangingPunct="1"/>
            <a:r>
              <a:rPr lang="en-US" altLang="en-US">
                <a:solidFill>
                  <a:srgbClr val="7B9899"/>
                </a:solidFill>
              </a:rPr>
              <a:t>SAT &amp; ACT</a:t>
            </a:r>
          </a:p>
        </p:txBody>
      </p:sp>
      <p:sp>
        <p:nvSpPr>
          <p:cNvPr id="21507" name="Rectangle 3">
            <a:extLst>
              <a:ext uri="{FF2B5EF4-FFF2-40B4-BE49-F238E27FC236}">
                <a16:creationId xmlns:a16="http://schemas.microsoft.com/office/drawing/2014/main" id="{57AD583F-1EDA-43AB-8D86-B6D53E095F00}"/>
              </a:ext>
            </a:extLst>
          </p:cNvPr>
          <p:cNvSpPr>
            <a:spLocks noGrp="1"/>
          </p:cNvSpPr>
          <p:nvPr>
            <p:ph sz="quarter" idx="1"/>
          </p:nvPr>
        </p:nvSpPr>
        <p:spPr>
          <a:xfrm>
            <a:off x="301625" y="1527175"/>
            <a:ext cx="8504238" cy="4572000"/>
          </a:xfrm>
        </p:spPr>
        <p:txBody>
          <a:bodyPr/>
          <a:lstStyle/>
          <a:p>
            <a:pPr eaLnBrk="1" hangingPunct="1"/>
            <a:r>
              <a:rPr lang="en-US" altLang="en-US" sz="2400"/>
              <a:t>Sign up now if student needs a better score or needs to take either or both tests</a:t>
            </a:r>
          </a:p>
          <a:p>
            <a:pPr eaLnBrk="1" hangingPunct="1"/>
            <a:r>
              <a:rPr lang="en-US" altLang="en-US" sz="2400"/>
              <a:t>Make sure official scores (as well as official transcripts) are sent all Universities, Colleges and Technical Colleges and NCAA or NAIA clearinghouse, when appropriate</a:t>
            </a:r>
          </a:p>
          <a:p>
            <a:pPr eaLnBrk="1" hangingPunct="1"/>
            <a:r>
              <a:rPr lang="en-US" altLang="en-US" sz="2400"/>
              <a:t>Make sure the testing date doesn’t conflict with an activity before it is paid for</a:t>
            </a:r>
          </a:p>
          <a:p>
            <a:pPr eaLnBrk="1" hangingPunct="1"/>
            <a:r>
              <a:rPr lang="en-US" altLang="en-US" sz="2400"/>
              <a:t>Check deadlines for applications so student’s score is available to meet those deadlines</a:t>
            </a:r>
          </a:p>
          <a:p>
            <a:pPr eaLnBrk="1" hangingPunct="1"/>
            <a:r>
              <a:rPr lang="en-US" altLang="en-US" sz="2400"/>
              <a:t>The opportunity at the local high school for SAT Prep is: Sept - Nov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21F3-4A75-4F2F-A295-7D3B449E6FDC}"/>
              </a:ext>
            </a:extLst>
          </p:cNvPr>
          <p:cNvSpPr>
            <a:spLocks noGrp="1"/>
          </p:cNvSpPr>
          <p:nvPr>
            <p:ph type="title"/>
          </p:nvPr>
        </p:nvSpPr>
        <p:spPr>
          <a:xfrm>
            <a:off x="76200" y="228600"/>
            <a:ext cx="8991600" cy="990600"/>
          </a:xfrm>
        </p:spPr>
        <p:txBody>
          <a:bodyPr/>
          <a:lstStyle/>
          <a:p>
            <a:pPr>
              <a:defRPr/>
            </a:pPr>
            <a:r>
              <a:rPr lang="en-US" sz="2000" dirty="0"/>
              <a:t>Note these Important Links on Counseling and Guidance Website</a:t>
            </a:r>
            <a:br>
              <a:rPr lang="en-US" sz="2000" dirty="0"/>
            </a:br>
            <a:r>
              <a:rPr lang="en-US" sz="2000" dirty="0"/>
              <a:t>https://counseling.paulding.k12.ga.us/index.php/academic/act-sat-testing/</a:t>
            </a:r>
          </a:p>
        </p:txBody>
      </p:sp>
      <p:sp>
        <p:nvSpPr>
          <p:cNvPr id="5" name="Right Arrow 4">
            <a:extLst>
              <a:ext uri="{FF2B5EF4-FFF2-40B4-BE49-F238E27FC236}">
                <a16:creationId xmlns:a16="http://schemas.microsoft.com/office/drawing/2014/main" id="{FB460DA3-297B-4700-9120-BA0B8C1A2E71}"/>
              </a:ext>
            </a:extLst>
          </p:cNvPr>
          <p:cNvSpPr/>
          <p:nvPr/>
        </p:nvSpPr>
        <p:spPr>
          <a:xfrm>
            <a:off x="5943600" y="3505200"/>
            <a:ext cx="977900" cy="4841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22532" name="Picture 2">
            <a:extLst>
              <a:ext uri="{FF2B5EF4-FFF2-40B4-BE49-F238E27FC236}">
                <a16:creationId xmlns:a16="http://schemas.microsoft.com/office/drawing/2014/main" id="{8DD2AB53-FEEA-48EF-B7AC-564C75357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527175"/>
            <a:ext cx="61245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A810-738A-4B44-A9CE-35CEF1089F1C}"/>
              </a:ext>
            </a:extLst>
          </p:cNvPr>
          <p:cNvSpPr>
            <a:spLocks noGrp="1"/>
          </p:cNvSpPr>
          <p:nvPr>
            <p:ph type="title"/>
          </p:nvPr>
        </p:nvSpPr>
        <p:spPr/>
        <p:txBody>
          <a:bodyPr/>
          <a:lstStyle/>
          <a:p>
            <a:pPr>
              <a:defRPr/>
            </a:pPr>
            <a:r>
              <a:rPr lang="en-US" dirty="0"/>
              <a:t>FREE SAT Practice from Khan Academy</a:t>
            </a:r>
          </a:p>
        </p:txBody>
      </p:sp>
      <p:sp>
        <p:nvSpPr>
          <p:cNvPr id="23555" name="Content Placeholder 2">
            <a:extLst>
              <a:ext uri="{FF2B5EF4-FFF2-40B4-BE49-F238E27FC236}">
                <a16:creationId xmlns:a16="http://schemas.microsoft.com/office/drawing/2014/main" id="{481ABA3D-D7C6-4584-AB51-80B02F98EE46}"/>
              </a:ext>
            </a:extLst>
          </p:cNvPr>
          <p:cNvSpPr>
            <a:spLocks noGrp="1"/>
          </p:cNvSpPr>
          <p:nvPr>
            <p:ph sz="quarter" idx="1"/>
          </p:nvPr>
        </p:nvSpPr>
        <p:spPr>
          <a:xfrm>
            <a:off x="301625" y="1527175"/>
            <a:ext cx="8504238" cy="4572000"/>
          </a:xfrm>
        </p:spPr>
        <p:txBody>
          <a:bodyPr/>
          <a:lstStyle/>
          <a:p>
            <a:r>
              <a:rPr lang="en-US" altLang="en-US" sz="1800" i="1">
                <a:hlinkClick r:id="rId2"/>
              </a:rPr>
              <a:t>https://collegereadiness.collegeboard.org/about/benefits/khan-academy-practice</a:t>
            </a:r>
            <a:r>
              <a:rPr lang="en-US" altLang="en-US" sz="1800" i="1"/>
              <a:t> </a:t>
            </a:r>
          </a:p>
        </p:txBody>
      </p:sp>
      <p:pic>
        <p:nvPicPr>
          <p:cNvPr id="23556" name="Picture 3">
            <a:extLst>
              <a:ext uri="{FF2B5EF4-FFF2-40B4-BE49-F238E27FC236}">
                <a16:creationId xmlns:a16="http://schemas.microsoft.com/office/drawing/2014/main" id="{0B2597F7-88CA-4FA6-81A2-A5F177D6A2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76200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400B6DE-5979-4955-B33D-EF78613EA556}"/>
              </a:ext>
            </a:extLst>
          </p:cNvPr>
          <p:cNvSpPr>
            <a:spLocks noGrp="1" noChangeArrowheads="1"/>
          </p:cNvSpPr>
          <p:nvPr>
            <p:ph type="subTitle" idx="1"/>
          </p:nvPr>
        </p:nvSpPr>
        <p:spPr/>
        <p:txBody>
          <a:bodyPr>
            <a:normAutofit/>
          </a:bodyPr>
          <a:lstStyle/>
          <a:p>
            <a:pPr eaLnBrk="1" fontAlgn="auto" hangingPunct="1">
              <a:spcAft>
                <a:spcPts val="0"/>
              </a:spcAft>
              <a:buFont typeface="Wingdings 2"/>
              <a:buNone/>
              <a:defRPr/>
            </a:pPr>
            <a:r>
              <a:rPr lang="en-US" dirty="0"/>
              <a:t>FAFSA (Free Application for Federal Student Aid) must be completed, even for HOPE Scholarship</a:t>
            </a:r>
          </a:p>
        </p:txBody>
      </p:sp>
      <p:sp>
        <p:nvSpPr>
          <p:cNvPr id="24579" name="Title 5">
            <a:extLst>
              <a:ext uri="{FF2B5EF4-FFF2-40B4-BE49-F238E27FC236}">
                <a16:creationId xmlns:a16="http://schemas.microsoft.com/office/drawing/2014/main" id="{4E19D47A-24E8-4A2F-8C02-C51FEFD604B7}"/>
              </a:ext>
            </a:extLst>
          </p:cNvPr>
          <p:cNvSpPr>
            <a:spLocks noGrp="1"/>
          </p:cNvSpPr>
          <p:nvPr>
            <p:ph type="ctrTitle"/>
          </p:nvPr>
        </p:nvSpPr>
        <p:spPr>
          <a:xfrm>
            <a:off x="685800" y="685800"/>
            <a:ext cx="7772400" cy="1828800"/>
          </a:xfrm>
        </p:spPr>
        <p:txBody>
          <a:bodyPr/>
          <a:lstStyle/>
          <a:p>
            <a:pPr eaLnBrk="1" hangingPunct="1"/>
            <a:br>
              <a:rPr lang="en-US" altLang="en-US"/>
            </a:br>
            <a:r>
              <a:rPr lang="en-US" altLang="en-US"/>
              <a:t>Financial Aid 101 &amp;</a:t>
            </a:r>
            <a:br>
              <a:rPr lang="en-US" altLang="en-US"/>
            </a:br>
            <a:r>
              <a:rPr lang="en-US" altLang="en-US"/>
              <a:t>Scholarships</a:t>
            </a:r>
            <a:br>
              <a:rPr lang="en-US" altLang="en-US"/>
            </a:br>
            <a:endParaRPr lang="en-US"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BDF300C9C16D545A9D3481395BEAA0E" ma:contentTypeVersion="15" ma:contentTypeDescription="Create a new document." ma:contentTypeScope="" ma:versionID="7317752b4e0740121dfb958f9263542f">
  <xsd:schema xmlns:xsd="http://www.w3.org/2001/XMLSchema" xmlns:xs="http://www.w3.org/2001/XMLSchema" xmlns:p="http://schemas.microsoft.com/office/2006/metadata/properties" xmlns:ns1="http://schemas.microsoft.com/sharepoint/v3" xmlns:ns2="855bedaa-2d60-480d-81e4-75fe5881734a" xmlns:ns3="89fa53aa-3fbc-4de2-8906-89361990ec1a" xmlns:ns4="http://schemas.microsoft.com/sharepoint/v4" targetNamespace="http://schemas.microsoft.com/office/2006/metadata/properties" ma:root="true" ma:fieldsID="a46d58d6f2c0a2febd9b880a8ed2ab6a" ns1:_="" ns2:_="" ns3:_="" ns4:_="">
    <xsd:import namespace="http://schemas.microsoft.com/sharepoint/v3"/>
    <xsd:import namespace="855bedaa-2d60-480d-81e4-75fe5881734a"/>
    <xsd:import namespace="89fa53aa-3fbc-4de2-8906-89361990ec1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4:IconOverlay"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xsd:simpleType>
        <xsd:restriction base="dms:Note"/>
      </xsd:simpleType>
    </xsd:element>
    <xsd:element name="_ip_UnifiedCompliancePolicyUIAction" ma:index="1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5bedaa-2d60-480d-81e4-75fe588173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a53aa-3fbc-4de2-8906-89361990ec1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_dlc_DocId xmlns="855bedaa-2d60-480d-81e4-75fe5881734a">PCSDDOC-1573500842-1325077</_dlc_DocId>
    <_dlc_DocIdUrl xmlns="855bedaa-2d60-480d-81e4-75fe5881734a">
      <Url>https://pauldingcountyschool.sharepoint.com/sites/DocumentCenter/_layouts/15/DocIdRedir.aspx?ID=PCSDDOC-1573500842-1325077</Url>
      <Description>PCSDDOC-1573500842-1325077</Description>
    </_dlc_DocIdUrl>
  </documentManagement>
</p:properties>
</file>

<file path=customXml/itemProps1.xml><?xml version="1.0" encoding="utf-8"?>
<ds:datastoreItem xmlns:ds="http://schemas.openxmlformats.org/officeDocument/2006/customXml" ds:itemID="{0D6C030D-BCB0-4FDB-9F9E-F63AF55F3DFE}">
  <ds:schemaRefs>
    <ds:schemaRef ds:uri="http://schemas.microsoft.com/sharepoint/events"/>
  </ds:schemaRefs>
</ds:datastoreItem>
</file>

<file path=customXml/itemProps2.xml><?xml version="1.0" encoding="utf-8"?>
<ds:datastoreItem xmlns:ds="http://schemas.openxmlformats.org/officeDocument/2006/customXml" ds:itemID="{ACF7162D-C877-4160-AB30-EBEBBFA52F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bedaa-2d60-480d-81e4-75fe5881734a"/>
    <ds:schemaRef ds:uri="89fa53aa-3fbc-4de2-8906-89361990ec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39034D-1B18-444D-B5E0-CB80AB91F07B}">
  <ds:schemaRefs>
    <ds:schemaRef ds:uri="http://schemas.microsoft.com/office/2006/metadata/longProperties"/>
  </ds:schemaRefs>
</ds:datastoreItem>
</file>

<file path=customXml/itemProps4.xml><?xml version="1.0" encoding="utf-8"?>
<ds:datastoreItem xmlns:ds="http://schemas.openxmlformats.org/officeDocument/2006/customXml" ds:itemID="{4793B564-EDA8-4120-857B-69D7200665A2}">
  <ds:schemaRefs>
    <ds:schemaRef ds:uri="http://schemas.microsoft.com/sharepoint/v3/contenttype/forms"/>
  </ds:schemaRefs>
</ds:datastoreItem>
</file>

<file path=customXml/itemProps5.xml><?xml version="1.0" encoding="utf-8"?>
<ds:datastoreItem xmlns:ds="http://schemas.openxmlformats.org/officeDocument/2006/customXml" ds:itemID="{FA0EEAB6-4930-4A4E-BDED-F77326EDEE87}">
  <ds:schemaRef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sharepoint/v4"/>
    <ds:schemaRef ds:uri="89fa53aa-3fbc-4de2-8906-89361990ec1a"/>
    <ds:schemaRef ds:uri="http://www.w3.org/XML/1998/namespace"/>
    <ds:schemaRef ds:uri="855bedaa-2d60-480d-81e4-75fe5881734a"/>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Civic</Template>
  <TotalTime>5477</TotalTime>
  <Words>2073</Words>
  <Application>Microsoft Office PowerPoint</Application>
  <PresentationFormat>On-screen Show (4:3)</PresentationFormat>
  <Paragraphs>211</Paragraphs>
  <Slides>52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Arial</vt:lpstr>
      <vt:lpstr>Georgia</vt:lpstr>
      <vt:lpstr>Wingdings 2</vt:lpstr>
      <vt:lpstr>Wingdings</vt:lpstr>
      <vt:lpstr>Calibri</vt:lpstr>
      <vt:lpstr>Bookman Old Style</vt:lpstr>
      <vt:lpstr>Verdana</vt:lpstr>
      <vt:lpstr>You're Gone</vt:lpstr>
      <vt:lpstr>Wingdings 3</vt:lpstr>
      <vt:lpstr>Times New Roman</vt:lpstr>
      <vt:lpstr>Helvetica</vt:lpstr>
      <vt:lpstr>Courier New</vt:lpstr>
      <vt:lpstr>Civic</vt:lpstr>
      <vt:lpstr>Paulding County School District  Counselors Present</vt:lpstr>
      <vt:lpstr>PowerPoint Presentation</vt:lpstr>
      <vt:lpstr>…So Now What?</vt:lpstr>
      <vt:lpstr>Heading to college or technical school?</vt:lpstr>
      <vt:lpstr>Important Website www.GAfutures.org </vt:lpstr>
      <vt:lpstr>SAT &amp; ACT</vt:lpstr>
      <vt:lpstr>Note these Important Links on Counseling and Guidance Website https://counseling.paulding.k12.ga.us/index.php/academic/act-sat-testing/</vt:lpstr>
      <vt:lpstr>FREE SAT Practice from Khan Academy</vt:lpstr>
      <vt:lpstr> Financial Aid 101 &amp; Scholarships </vt:lpstr>
      <vt:lpstr>FAFSA</vt:lpstr>
      <vt:lpstr>Getting Started and FAFSA Checklist https://www.gafutures.org/federal-aid-scholarships/fafsa</vt:lpstr>
      <vt:lpstr>FSA ID https://www.gafutures.org/federal-aid-scholarships/fafsa/getting-started/fsa-id/</vt:lpstr>
      <vt:lpstr>If your student is going to be a College Athlete…</vt:lpstr>
      <vt:lpstr>It is important to understand the difference between these 3 types of funds.</vt:lpstr>
      <vt:lpstr>GAfutures link is: https://www.gafutures.org/hope-state-aid-programs/ </vt:lpstr>
      <vt:lpstr>Scholarship Information  https://counseling.paulding.k12.ga.us/index.php/career/financial-aid-101-and-scholarships/</vt:lpstr>
      <vt:lpstr>HOPE Scholarship</vt:lpstr>
      <vt:lpstr>HOPE GPA Eligibility</vt:lpstr>
      <vt:lpstr>HOPE Scholarship</vt:lpstr>
      <vt:lpstr>Areas that cause an eligible student not to show eligible for the HOPE: </vt:lpstr>
      <vt:lpstr>HOPE Information</vt:lpstr>
      <vt:lpstr>Award Amounts</vt:lpstr>
      <vt:lpstr>Zell Miller</vt:lpstr>
      <vt:lpstr>HOPE GRANT</vt:lpstr>
      <vt:lpstr>Transcript Requests During Year for Admissions and Scholarship Applications</vt:lpstr>
      <vt:lpstr>Final Transcript Request in June</vt:lpstr>
      <vt:lpstr>Immunization </vt:lpstr>
      <vt:lpstr>Local Scholarships</vt:lpstr>
      <vt:lpstr>If College is the choice…. On-campus housing vs. Off-campus housing</vt:lpstr>
      <vt:lpstr>PROBE FAIR, September 10th, 6-8 p.m. Paulding County High School</vt:lpstr>
      <vt:lpstr>Not everyone will make the decision to go to college or technical college next year…..</vt:lpstr>
      <vt:lpstr>Who am I? Resources on Counseling Information Website</vt:lpstr>
      <vt:lpstr>Career Exploration and Planning www.gcic.peachnet.edu </vt:lpstr>
      <vt:lpstr>High School Students Profiles</vt:lpstr>
      <vt:lpstr>Career Information on GCIS</vt:lpstr>
      <vt:lpstr>GCIS </vt:lpstr>
      <vt:lpstr>Where am I Going? Resources</vt:lpstr>
      <vt:lpstr>PowerPoint Presentation</vt:lpstr>
      <vt:lpstr>How Will I Get There?</vt:lpstr>
      <vt:lpstr>Senior Capstone Project</vt:lpstr>
      <vt:lpstr>Senior Capstone Project Goals</vt:lpstr>
      <vt:lpstr>Components of the Project</vt:lpstr>
      <vt:lpstr>Components of the Project</vt:lpstr>
      <vt:lpstr>Senior Letter</vt:lpstr>
      <vt:lpstr>Senior Letter</vt:lpstr>
      <vt:lpstr>Senior Letter – Page 1</vt:lpstr>
      <vt:lpstr>Senior Letter-Page 2</vt:lpstr>
      <vt:lpstr>MYAP IC Portal Remember to view your student’s Academic Progress under the IC Portal using the Academic Progress Tab.</vt:lpstr>
      <vt:lpstr>To keep you and your student organized this year….</vt:lpstr>
      <vt:lpstr>Just to Review, Important Links on PCSD Counseling &amp; Guidance Website are:</vt:lpstr>
      <vt:lpstr>PowerPoint Presentation</vt:lpstr>
      <vt:lpstr>Congratulations Class of 2020!</vt:lpstr>
    </vt:vector>
  </TitlesOfParts>
  <Company>Board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Paulding County Schools Guidance &amp; Counseling Presents</dc:title>
  <dc:creator>Paulding</dc:creator>
  <cp:lastModifiedBy>Alan S. Daws</cp:lastModifiedBy>
  <cp:revision>231</cp:revision>
  <dcterms:created xsi:type="dcterms:W3CDTF">2005-05-02T18:58:06Z</dcterms:created>
  <dcterms:modified xsi:type="dcterms:W3CDTF">2019-09-17T20:38:31Z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PCSDDOC-1573500842-1302123</vt:lpwstr>
  </property>
  <property fmtid="{D5CDD505-2E9C-101B-9397-08002B2CF9AE}" pid="3" name="_dlc_DocIdItemGuid">
    <vt:lpwstr>e0bfaa19-a963-4173-b1c8-7627ac4ea74f</vt:lpwstr>
  </property>
  <property fmtid="{D5CDD505-2E9C-101B-9397-08002B2CF9AE}" pid="4" name="_dlc_DocIdUrl">
    <vt:lpwstr>https://pauldingcountyschool.sharepoint.com/sites/DocumentCenter/_layouts/15/DocIdRedir.aspx?ID=PCSDDOC-1573500842-1302123, PCSDDOC-1573500842-1302123</vt:lpwstr>
  </property>
  <property fmtid="{D5CDD505-2E9C-101B-9397-08002B2CF9AE}" pid="5" name="ContentTypeId">
    <vt:lpwstr>0x0101008BDF300C9C16D545A9D3481395BEAA0E</vt:lpwstr>
  </property>
</Properties>
</file>